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1" r:id="rId3"/>
    <p:sldId id="272" r:id="rId4"/>
    <p:sldId id="273" r:id="rId5"/>
    <p:sldId id="257" r:id="rId6"/>
    <p:sldId id="258" r:id="rId7"/>
    <p:sldId id="259" r:id="rId8"/>
    <p:sldId id="266" r:id="rId9"/>
    <p:sldId id="267" r:id="rId10"/>
    <p:sldId id="260" r:id="rId11"/>
    <p:sldId id="261" r:id="rId12"/>
    <p:sldId id="262" r:id="rId13"/>
    <p:sldId id="263" r:id="rId14"/>
    <p:sldId id="268" r:id="rId15"/>
    <p:sldId id="269" r:id="rId16"/>
    <p:sldId id="264" r:id="rId17"/>
    <p:sldId id="265" r:id="rId18"/>
    <p:sldId id="270"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8" d="100"/>
          <a:sy n="78" d="100"/>
        </p:scale>
        <p:origin x="254"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8428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71502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932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787527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475130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52284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858225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1619052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www.picpedia.org/chalkboard/t/thank-you.html" TargetMode="External"/><Relationship Id="rId2" Type="http://schemas.openxmlformats.org/officeDocument/2006/relationships/image" Target="../media/image36.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creativecommons.org/licenses/by/3.0/" TargetMode="External"/><Relationship Id="rId5" Type="http://schemas.openxmlformats.org/officeDocument/2006/relationships/hyperlink" Target="https://duncanstephen.net/why-emails-and-meetings-are-good/" TargetMode="Externa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50437" y="1583293"/>
            <a:ext cx="7415927" cy="1742361"/>
          </a:xfrm>
          <a:prstGeom prst="rect">
            <a:avLst/>
          </a:prstGeom>
          <a:noFill/>
          <a:ln/>
        </p:spPr>
        <p:txBody>
          <a:bodyPr wrap="squar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HealthQuote AI - Medical Insurance Price Prediction using ML</a:t>
            </a:r>
          </a:p>
          <a:p>
            <a:pPr marL="0" indent="0">
              <a:lnSpc>
                <a:spcPts val="4574"/>
              </a:lnSpc>
              <a:buNone/>
            </a:pPr>
            <a:endParaRPr lang="en-US" sz="3659" dirty="0"/>
          </a:p>
        </p:txBody>
      </p:sp>
      <p:sp>
        <p:nvSpPr>
          <p:cNvPr id="6" name="Text 2"/>
          <p:cNvSpPr/>
          <p:nvPr/>
        </p:nvSpPr>
        <p:spPr>
          <a:xfrm>
            <a:off x="6350437" y="3603308"/>
            <a:ext cx="7415927" cy="2370296"/>
          </a:xfrm>
          <a:prstGeom prst="rect">
            <a:avLst/>
          </a:prstGeom>
          <a:noFill/>
          <a:ln/>
        </p:spPr>
        <p:txBody>
          <a:bodyPr wrap="squar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This project focuses on developing a machine learning model that predicts medical insurance prices based on various features such as age, gender, BMI, number of children, smoking status, and geographical region. The primary objective is to provide an accurate estimation of insurance costs, helping individuals and organizations make informed decisions about healthcare coverage.</a:t>
            </a:r>
            <a:endParaRPr lang="en-US" sz="1944" dirty="0"/>
          </a:p>
        </p:txBody>
      </p:sp>
      <p:sp>
        <p:nvSpPr>
          <p:cNvPr id="7" name="Text 3"/>
          <p:cNvSpPr/>
          <p:nvPr/>
        </p:nvSpPr>
        <p:spPr>
          <a:xfrm>
            <a:off x="6350437" y="7022783"/>
            <a:ext cx="7415927" cy="395049"/>
          </a:xfrm>
          <a:prstGeom prst="rect">
            <a:avLst/>
          </a:prstGeom>
          <a:noFill/>
          <a:ln/>
        </p:spPr>
        <p:txBody>
          <a:bodyPr wrap="none" rtlCol="0" anchor="t"/>
          <a:lstStyle/>
          <a:p>
            <a:pPr marL="0" indent="0">
              <a:lnSpc>
                <a:spcPts val="3110"/>
              </a:lnSpc>
              <a:buNone/>
            </a:pPr>
            <a:r>
              <a:rPr lang="en-US" sz="1944" dirty="0">
                <a:solidFill>
                  <a:srgbClr val="CAD6DE"/>
                </a:solidFill>
                <a:latin typeface="Cabin" pitchFamily="34" charset="0"/>
                <a:ea typeface="Cabin" pitchFamily="34" charset="-122"/>
                <a:cs typeface="Cabin" pitchFamily="34" charset="-120"/>
              </a:rPr>
              <a:t>by Mohammed Abdul Rehman</a:t>
            </a:r>
            <a:endParaRPr lang="en-US" sz="1944"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308610" y="2708791"/>
            <a:ext cx="4869061" cy="2811899"/>
          </a:xfrm>
          <a:prstGeom prst="rect">
            <a:avLst/>
          </a:prstGeom>
        </p:spPr>
      </p:pic>
      <p:sp>
        <p:nvSpPr>
          <p:cNvPr id="6" name="Text 1"/>
          <p:cNvSpPr/>
          <p:nvPr/>
        </p:nvSpPr>
        <p:spPr>
          <a:xfrm>
            <a:off x="6350437" y="723067"/>
            <a:ext cx="5565219" cy="580787"/>
          </a:xfrm>
          <a:prstGeom prst="rect">
            <a:avLst/>
          </a:prstGeom>
          <a:noFill/>
          <a:ln/>
        </p:spPr>
        <p:txBody>
          <a:bodyPr wrap="non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Feature Engineering</a:t>
            </a:r>
            <a:endParaRPr lang="en-US" sz="3659" dirty="0"/>
          </a:p>
        </p:txBody>
      </p:sp>
      <p:pic>
        <p:nvPicPr>
          <p:cNvPr id="7" name="Image 3" descr="preencoded.png"/>
          <p:cNvPicPr>
            <a:picLocks noChangeAspect="1"/>
          </p:cNvPicPr>
          <p:nvPr/>
        </p:nvPicPr>
        <p:blipFill>
          <a:blip r:embed="rId6"/>
          <a:stretch>
            <a:fillRect/>
          </a:stretch>
        </p:blipFill>
        <p:spPr>
          <a:xfrm>
            <a:off x="6350437" y="1581507"/>
            <a:ext cx="1234440" cy="1975009"/>
          </a:xfrm>
          <a:prstGeom prst="rect">
            <a:avLst/>
          </a:prstGeom>
        </p:spPr>
      </p:pic>
      <p:sp>
        <p:nvSpPr>
          <p:cNvPr id="8" name="Text 2"/>
          <p:cNvSpPr/>
          <p:nvPr/>
        </p:nvSpPr>
        <p:spPr>
          <a:xfrm>
            <a:off x="7955161" y="1828324"/>
            <a:ext cx="3052048"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Feature Selection</a:t>
            </a:r>
            <a:endParaRPr lang="en-US" sz="2287" dirty="0"/>
          </a:p>
        </p:txBody>
      </p:sp>
      <p:sp>
        <p:nvSpPr>
          <p:cNvPr id="9" name="Text 3"/>
          <p:cNvSpPr/>
          <p:nvPr/>
        </p:nvSpPr>
        <p:spPr>
          <a:xfrm>
            <a:off x="7955161" y="2339578"/>
            <a:ext cx="5811203" cy="631984"/>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Carefully select the most relevant features that can significantly impact the insurance pricing model.</a:t>
            </a:r>
            <a:endParaRPr lang="en-US" sz="1555" dirty="0"/>
          </a:p>
        </p:txBody>
      </p:sp>
      <p:pic>
        <p:nvPicPr>
          <p:cNvPr id="10" name="Image 4" descr="preencoded.png"/>
          <p:cNvPicPr>
            <a:picLocks noChangeAspect="1"/>
          </p:cNvPicPr>
          <p:nvPr/>
        </p:nvPicPr>
        <p:blipFill>
          <a:blip r:embed="rId7"/>
          <a:stretch>
            <a:fillRect/>
          </a:stretch>
        </p:blipFill>
        <p:spPr>
          <a:xfrm>
            <a:off x="6350437" y="3556516"/>
            <a:ext cx="1234440" cy="1975009"/>
          </a:xfrm>
          <a:prstGeom prst="rect">
            <a:avLst/>
          </a:prstGeom>
        </p:spPr>
      </p:pic>
      <p:sp>
        <p:nvSpPr>
          <p:cNvPr id="11" name="Text 4"/>
          <p:cNvSpPr/>
          <p:nvPr/>
        </p:nvSpPr>
        <p:spPr>
          <a:xfrm>
            <a:off x="7955161" y="3803333"/>
            <a:ext cx="4168973"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Feature Transformation</a:t>
            </a:r>
            <a:endParaRPr lang="en-US" sz="2287" dirty="0"/>
          </a:p>
        </p:txBody>
      </p:sp>
      <p:sp>
        <p:nvSpPr>
          <p:cNvPr id="12" name="Text 5"/>
          <p:cNvSpPr/>
          <p:nvPr/>
        </p:nvSpPr>
        <p:spPr>
          <a:xfrm>
            <a:off x="7955161" y="4314587"/>
            <a:ext cx="5811203" cy="631984"/>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Apply appropriate transformations to the features, such as scaling, encoding, or creating new derived features.</a:t>
            </a:r>
            <a:endParaRPr lang="en-US" sz="1555" dirty="0"/>
          </a:p>
        </p:txBody>
      </p:sp>
      <p:pic>
        <p:nvPicPr>
          <p:cNvPr id="13" name="Image 5" descr="preencoded.png"/>
          <p:cNvPicPr>
            <a:picLocks noChangeAspect="1"/>
          </p:cNvPicPr>
          <p:nvPr/>
        </p:nvPicPr>
        <p:blipFill>
          <a:blip r:embed="rId8"/>
          <a:stretch>
            <a:fillRect/>
          </a:stretch>
        </p:blipFill>
        <p:spPr>
          <a:xfrm>
            <a:off x="6350437" y="5531525"/>
            <a:ext cx="1234440" cy="1975009"/>
          </a:xfrm>
          <a:prstGeom prst="rect">
            <a:avLst/>
          </a:prstGeom>
        </p:spPr>
      </p:pic>
      <p:sp>
        <p:nvSpPr>
          <p:cNvPr id="14" name="Text 6"/>
          <p:cNvSpPr/>
          <p:nvPr/>
        </p:nvSpPr>
        <p:spPr>
          <a:xfrm>
            <a:off x="7955161" y="5778341"/>
            <a:ext cx="3480078"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Feature Importance</a:t>
            </a:r>
            <a:endParaRPr lang="en-US" sz="2287" dirty="0"/>
          </a:p>
        </p:txBody>
      </p:sp>
      <p:sp>
        <p:nvSpPr>
          <p:cNvPr id="15" name="Text 7"/>
          <p:cNvSpPr/>
          <p:nvPr/>
        </p:nvSpPr>
        <p:spPr>
          <a:xfrm>
            <a:off x="7955161" y="6289596"/>
            <a:ext cx="5811203" cy="631984"/>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Evaluate the relative importance of each feature to understand their contribution to the model's predictive power.</a:t>
            </a:r>
            <a:endParaRPr lang="en-US" sz="155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8013" y="2594729"/>
            <a:ext cx="4890254" cy="3040142"/>
          </a:xfrm>
          <a:prstGeom prst="rect">
            <a:avLst/>
          </a:prstGeom>
        </p:spPr>
      </p:pic>
      <p:sp>
        <p:nvSpPr>
          <p:cNvPr id="6" name="Text 1"/>
          <p:cNvSpPr/>
          <p:nvPr/>
        </p:nvSpPr>
        <p:spPr>
          <a:xfrm>
            <a:off x="6321028" y="937498"/>
            <a:ext cx="7290078" cy="561142"/>
          </a:xfrm>
          <a:prstGeom prst="rect">
            <a:avLst/>
          </a:prstGeom>
          <a:noFill/>
          <a:ln/>
        </p:spPr>
        <p:txBody>
          <a:bodyPr wrap="none" rtlCol="0" anchor="t"/>
          <a:lstStyle/>
          <a:p>
            <a:pPr marL="0" indent="0">
              <a:lnSpc>
                <a:spcPts val="4419"/>
              </a:lnSpc>
              <a:buNone/>
            </a:pPr>
            <a:r>
              <a:rPr lang="en-US" sz="3535" dirty="0">
                <a:solidFill>
                  <a:srgbClr val="FFFFFF"/>
                </a:solidFill>
                <a:latin typeface="Unbounded" pitchFamily="34" charset="0"/>
                <a:ea typeface="Unbounded" pitchFamily="34" charset="-122"/>
                <a:cs typeface="Unbounded" pitchFamily="34" charset="-120"/>
              </a:rPr>
              <a:t>Model Selection and Tuning</a:t>
            </a:r>
            <a:endParaRPr lang="en-US" sz="3535" dirty="0"/>
          </a:p>
        </p:txBody>
      </p:sp>
      <p:sp>
        <p:nvSpPr>
          <p:cNvPr id="7" name="Shape 2"/>
          <p:cNvSpPr/>
          <p:nvPr/>
        </p:nvSpPr>
        <p:spPr>
          <a:xfrm>
            <a:off x="6663452" y="1766888"/>
            <a:ext cx="30480" cy="5525214"/>
          </a:xfrm>
          <a:prstGeom prst="roundRect">
            <a:avLst>
              <a:gd name="adj" fmla="val 117370"/>
            </a:avLst>
          </a:prstGeom>
          <a:solidFill>
            <a:srgbClr val="49606E"/>
          </a:solidFill>
          <a:ln/>
        </p:spPr>
      </p:sp>
      <p:sp>
        <p:nvSpPr>
          <p:cNvPr id="8" name="Shape 3"/>
          <p:cNvSpPr/>
          <p:nvPr/>
        </p:nvSpPr>
        <p:spPr>
          <a:xfrm>
            <a:off x="6916519" y="2288143"/>
            <a:ext cx="834628" cy="30480"/>
          </a:xfrm>
          <a:prstGeom prst="roundRect">
            <a:avLst>
              <a:gd name="adj" fmla="val 117370"/>
            </a:avLst>
          </a:prstGeom>
          <a:solidFill>
            <a:srgbClr val="49606E"/>
          </a:solidFill>
          <a:ln/>
        </p:spPr>
      </p:sp>
      <p:sp>
        <p:nvSpPr>
          <p:cNvPr id="9" name="Shape 4"/>
          <p:cNvSpPr/>
          <p:nvPr/>
        </p:nvSpPr>
        <p:spPr>
          <a:xfrm>
            <a:off x="6410385" y="2035135"/>
            <a:ext cx="536615" cy="536615"/>
          </a:xfrm>
          <a:prstGeom prst="roundRect">
            <a:avLst>
              <a:gd name="adj" fmla="val 6667"/>
            </a:avLst>
          </a:prstGeom>
          <a:solidFill>
            <a:srgbClr val="304755"/>
          </a:solidFill>
          <a:ln/>
        </p:spPr>
      </p:sp>
      <p:sp>
        <p:nvSpPr>
          <p:cNvPr id="10" name="Text 5"/>
          <p:cNvSpPr/>
          <p:nvPr/>
        </p:nvSpPr>
        <p:spPr>
          <a:xfrm>
            <a:off x="6599337" y="2135029"/>
            <a:ext cx="158591" cy="336709"/>
          </a:xfrm>
          <a:prstGeom prst="rect">
            <a:avLst/>
          </a:prstGeom>
          <a:noFill/>
          <a:ln/>
        </p:spPr>
        <p:txBody>
          <a:bodyPr wrap="none" rtlCol="0" anchor="t"/>
          <a:lstStyle/>
          <a:p>
            <a:pPr marL="0" indent="0" algn="ctr">
              <a:lnSpc>
                <a:spcPts val="2651"/>
              </a:lnSpc>
              <a:buNone/>
            </a:pPr>
            <a:r>
              <a:rPr lang="en-US" sz="2651" dirty="0">
                <a:solidFill>
                  <a:srgbClr val="CAD6DE"/>
                </a:solidFill>
                <a:latin typeface="Unbounded" pitchFamily="34" charset="0"/>
                <a:ea typeface="Unbounded" pitchFamily="34" charset="-122"/>
                <a:cs typeface="Unbounded" pitchFamily="34" charset="-120"/>
              </a:rPr>
              <a:t>1</a:t>
            </a:r>
            <a:endParaRPr lang="en-US" sz="2651" dirty="0"/>
          </a:p>
        </p:txBody>
      </p:sp>
      <p:sp>
        <p:nvSpPr>
          <p:cNvPr id="11" name="Text 6"/>
          <p:cNvSpPr/>
          <p:nvPr/>
        </p:nvSpPr>
        <p:spPr>
          <a:xfrm>
            <a:off x="7990403" y="2005370"/>
            <a:ext cx="2886551" cy="350758"/>
          </a:xfrm>
          <a:prstGeom prst="rect">
            <a:avLst/>
          </a:prstGeom>
          <a:noFill/>
          <a:ln/>
        </p:spPr>
        <p:txBody>
          <a:bodyPr wrap="none" rtlCol="0" anchor="t"/>
          <a:lstStyle/>
          <a:p>
            <a:pPr marL="0" indent="0" algn="l">
              <a:lnSpc>
                <a:spcPts val="2762"/>
              </a:lnSpc>
              <a:buNone/>
            </a:pPr>
            <a:r>
              <a:rPr lang="en-US" sz="2209" dirty="0">
                <a:solidFill>
                  <a:srgbClr val="CAD6DE"/>
                </a:solidFill>
                <a:latin typeface="Unbounded" pitchFamily="34" charset="0"/>
                <a:ea typeface="Unbounded" pitchFamily="34" charset="-122"/>
                <a:cs typeface="Unbounded" pitchFamily="34" charset="-120"/>
              </a:rPr>
              <a:t>Model Evaluation</a:t>
            </a:r>
            <a:endParaRPr lang="en-US" sz="2209" dirty="0"/>
          </a:p>
        </p:txBody>
      </p:sp>
      <p:sp>
        <p:nvSpPr>
          <p:cNvPr id="12" name="Text 7"/>
          <p:cNvSpPr/>
          <p:nvPr/>
        </p:nvSpPr>
        <p:spPr>
          <a:xfrm>
            <a:off x="7990403" y="2499122"/>
            <a:ext cx="5805368" cy="915472"/>
          </a:xfrm>
          <a:prstGeom prst="rect">
            <a:avLst/>
          </a:prstGeom>
          <a:noFill/>
          <a:ln/>
        </p:spPr>
        <p:txBody>
          <a:bodyPr wrap="square" rtlCol="0" anchor="t"/>
          <a:lstStyle/>
          <a:p>
            <a:pPr marL="0" indent="0" algn="l">
              <a:lnSpc>
                <a:spcPts val="2404"/>
              </a:lnSpc>
              <a:buNone/>
            </a:pPr>
            <a:r>
              <a:rPr lang="en-US" sz="1502" dirty="0">
                <a:solidFill>
                  <a:srgbClr val="CAD6DE"/>
                </a:solidFill>
                <a:latin typeface="Cabin" pitchFamily="34" charset="0"/>
                <a:ea typeface="Cabin" pitchFamily="34" charset="-122"/>
                <a:cs typeface="Cabin" pitchFamily="34" charset="-120"/>
              </a:rPr>
              <a:t>Test various machine learning algorithms, such as regression models, decision trees, and ensemble methods, to identify the best-performing model.</a:t>
            </a:r>
            <a:endParaRPr lang="en-US" sz="1502" dirty="0"/>
          </a:p>
        </p:txBody>
      </p:sp>
      <p:sp>
        <p:nvSpPr>
          <p:cNvPr id="13" name="Shape 8"/>
          <p:cNvSpPr/>
          <p:nvPr/>
        </p:nvSpPr>
        <p:spPr>
          <a:xfrm>
            <a:off x="6916519" y="4412813"/>
            <a:ext cx="834628" cy="30480"/>
          </a:xfrm>
          <a:prstGeom prst="roundRect">
            <a:avLst>
              <a:gd name="adj" fmla="val 117370"/>
            </a:avLst>
          </a:prstGeom>
          <a:solidFill>
            <a:srgbClr val="49606E"/>
          </a:solidFill>
          <a:ln/>
        </p:spPr>
      </p:sp>
      <p:sp>
        <p:nvSpPr>
          <p:cNvPr id="14" name="Shape 9"/>
          <p:cNvSpPr/>
          <p:nvPr/>
        </p:nvSpPr>
        <p:spPr>
          <a:xfrm>
            <a:off x="6410385" y="4159806"/>
            <a:ext cx="536615" cy="536615"/>
          </a:xfrm>
          <a:prstGeom prst="roundRect">
            <a:avLst>
              <a:gd name="adj" fmla="val 6667"/>
            </a:avLst>
          </a:prstGeom>
          <a:solidFill>
            <a:srgbClr val="304755"/>
          </a:solidFill>
          <a:ln/>
        </p:spPr>
      </p:sp>
      <p:sp>
        <p:nvSpPr>
          <p:cNvPr id="15" name="Text 10"/>
          <p:cNvSpPr/>
          <p:nvPr/>
        </p:nvSpPr>
        <p:spPr>
          <a:xfrm>
            <a:off x="6545878" y="4259699"/>
            <a:ext cx="265628" cy="336709"/>
          </a:xfrm>
          <a:prstGeom prst="rect">
            <a:avLst/>
          </a:prstGeom>
          <a:noFill/>
          <a:ln/>
        </p:spPr>
        <p:txBody>
          <a:bodyPr wrap="none" rtlCol="0" anchor="t"/>
          <a:lstStyle/>
          <a:p>
            <a:pPr marL="0" indent="0" algn="ctr">
              <a:lnSpc>
                <a:spcPts val="2651"/>
              </a:lnSpc>
              <a:buNone/>
            </a:pPr>
            <a:r>
              <a:rPr lang="en-US" sz="2651" dirty="0">
                <a:solidFill>
                  <a:srgbClr val="CAD6DE"/>
                </a:solidFill>
                <a:latin typeface="Unbounded" pitchFamily="34" charset="0"/>
                <a:ea typeface="Unbounded" pitchFamily="34" charset="-122"/>
                <a:cs typeface="Unbounded" pitchFamily="34" charset="-120"/>
              </a:rPr>
              <a:t>2</a:t>
            </a:r>
            <a:endParaRPr lang="en-US" sz="2651" dirty="0"/>
          </a:p>
        </p:txBody>
      </p:sp>
      <p:sp>
        <p:nvSpPr>
          <p:cNvPr id="16" name="Text 11"/>
          <p:cNvSpPr/>
          <p:nvPr/>
        </p:nvSpPr>
        <p:spPr>
          <a:xfrm>
            <a:off x="7990403" y="4130040"/>
            <a:ext cx="3983831" cy="350758"/>
          </a:xfrm>
          <a:prstGeom prst="rect">
            <a:avLst/>
          </a:prstGeom>
          <a:noFill/>
          <a:ln/>
        </p:spPr>
        <p:txBody>
          <a:bodyPr wrap="none" rtlCol="0" anchor="t"/>
          <a:lstStyle/>
          <a:p>
            <a:pPr marL="0" indent="0" algn="l">
              <a:lnSpc>
                <a:spcPts val="2762"/>
              </a:lnSpc>
              <a:buNone/>
            </a:pPr>
            <a:r>
              <a:rPr lang="en-US" sz="2209" dirty="0">
                <a:solidFill>
                  <a:srgbClr val="CAD6DE"/>
                </a:solidFill>
                <a:latin typeface="Unbounded" pitchFamily="34" charset="0"/>
                <a:ea typeface="Unbounded" pitchFamily="34" charset="-122"/>
                <a:cs typeface="Unbounded" pitchFamily="34" charset="-120"/>
              </a:rPr>
              <a:t>Hyperparameter Tuning</a:t>
            </a:r>
            <a:endParaRPr lang="en-US" sz="2209" dirty="0"/>
          </a:p>
        </p:txBody>
      </p:sp>
      <p:sp>
        <p:nvSpPr>
          <p:cNvPr id="17" name="Text 12"/>
          <p:cNvSpPr/>
          <p:nvPr/>
        </p:nvSpPr>
        <p:spPr>
          <a:xfrm>
            <a:off x="7990403" y="4623792"/>
            <a:ext cx="5805368" cy="610314"/>
          </a:xfrm>
          <a:prstGeom prst="rect">
            <a:avLst/>
          </a:prstGeom>
          <a:noFill/>
          <a:ln/>
        </p:spPr>
        <p:txBody>
          <a:bodyPr wrap="square" rtlCol="0" anchor="t"/>
          <a:lstStyle/>
          <a:p>
            <a:pPr marL="0" indent="0" algn="l">
              <a:lnSpc>
                <a:spcPts val="2404"/>
              </a:lnSpc>
              <a:buNone/>
            </a:pPr>
            <a:r>
              <a:rPr lang="en-US" sz="1502" dirty="0">
                <a:solidFill>
                  <a:srgbClr val="CAD6DE"/>
                </a:solidFill>
                <a:latin typeface="Cabin" pitchFamily="34" charset="0"/>
                <a:ea typeface="Cabin" pitchFamily="34" charset="-122"/>
                <a:cs typeface="Cabin" pitchFamily="34" charset="-120"/>
              </a:rPr>
              <a:t>Optimize the model's hyperparameters to improve its performance and generalization capabilities.</a:t>
            </a:r>
            <a:endParaRPr lang="en-US" sz="1502" dirty="0"/>
          </a:p>
        </p:txBody>
      </p:sp>
      <p:sp>
        <p:nvSpPr>
          <p:cNvPr id="18" name="Shape 13"/>
          <p:cNvSpPr/>
          <p:nvPr/>
        </p:nvSpPr>
        <p:spPr>
          <a:xfrm>
            <a:off x="6916519" y="6232327"/>
            <a:ext cx="834628" cy="30480"/>
          </a:xfrm>
          <a:prstGeom prst="roundRect">
            <a:avLst>
              <a:gd name="adj" fmla="val 117370"/>
            </a:avLst>
          </a:prstGeom>
          <a:solidFill>
            <a:srgbClr val="49606E"/>
          </a:solidFill>
          <a:ln/>
        </p:spPr>
      </p:sp>
      <p:sp>
        <p:nvSpPr>
          <p:cNvPr id="19" name="Shape 14"/>
          <p:cNvSpPr/>
          <p:nvPr/>
        </p:nvSpPr>
        <p:spPr>
          <a:xfrm>
            <a:off x="6410385" y="5979319"/>
            <a:ext cx="536615" cy="536615"/>
          </a:xfrm>
          <a:prstGeom prst="roundRect">
            <a:avLst>
              <a:gd name="adj" fmla="val 6667"/>
            </a:avLst>
          </a:prstGeom>
          <a:solidFill>
            <a:srgbClr val="304755"/>
          </a:solidFill>
          <a:ln/>
        </p:spPr>
      </p:sp>
      <p:sp>
        <p:nvSpPr>
          <p:cNvPr id="20" name="Text 15"/>
          <p:cNvSpPr/>
          <p:nvPr/>
        </p:nvSpPr>
        <p:spPr>
          <a:xfrm>
            <a:off x="6543377" y="6079212"/>
            <a:ext cx="270629" cy="336709"/>
          </a:xfrm>
          <a:prstGeom prst="rect">
            <a:avLst/>
          </a:prstGeom>
          <a:noFill/>
          <a:ln/>
        </p:spPr>
        <p:txBody>
          <a:bodyPr wrap="none" rtlCol="0" anchor="t"/>
          <a:lstStyle/>
          <a:p>
            <a:pPr marL="0" indent="0" algn="ctr">
              <a:lnSpc>
                <a:spcPts val="2651"/>
              </a:lnSpc>
              <a:buNone/>
            </a:pPr>
            <a:r>
              <a:rPr lang="en-US" sz="2651" dirty="0">
                <a:solidFill>
                  <a:srgbClr val="CAD6DE"/>
                </a:solidFill>
                <a:latin typeface="Unbounded" pitchFamily="34" charset="0"/>
                <a:ea typeface="Unbounded" pitchFamily="34" charset="-122"/>
                <a:cs typeface="Unbounded" pitchFamily="34" charset="-120"/>
              </a:rPr>
              <a:t>3</a:t>
            </a:r>
            <a:endParaRPr lang="en-US" sz="2651" dirty="0"/>
          </a:p>
        </p:txBody>
      </p:sp>
      <p:sp>
        <p:nvSpPr>
          <p:cNvPr id="21" name="Text 16"/>
          <p:cNvSpPr/>
          <p:nvPr/>
        </p:nvSpPr>
        <p:spPr>
          <a:xfrm>
            <a:off x="7990403" y="5949553"/>
            <a:ext cx="2805827" cy="350758"/>
          </a:xfrm>
          <a:prstGeom prst="rect">
            <a:avLst/>
          </a:prstGeom>
          <a:noFill/>
          <a:ln/>
        </p:spPr>
        <p:txBody>
          <a:bodyPr wrap="none" rtlCol="0" anchor="t"/>
          <a:lstStyle/>
          <a:p>
            <a:pPr marL="0" indent="0" algn="l">
              <a:lnSpc>
                <a:spcPts val="2762"/>
              </a:lnSpc>
              <a:buNone/>
            </a:pPr>
            <a:r>
              <a:rPr lang="en-US" sz="2209" dirty="0">
                <a:solidFill>
                  <a:srgbClr val="CAD6DE"/>
                </a:solidFill>
                <a:latin typeface="Unbounded" pitchFamily="34" charset="0"/>
                <a:ea typeface="Unbounded" pitchFamily="34" charset="-122"/>
                <a:cs typeface="Unbounded" pitchFamily="34" charset="-120"/>
              </a:rPr>
              <a:t>Cross-Validation</a:t>
            </a:r>
            <a:endParaRPr lang="en-US" sz="2209" dirty="0"/>
          </a:p>
        </p:txBody>
      </p:sp>
      <p:sp>
        <p:nvSpPr>
          <p:cNvPr id="22" name="Text 17"/>
          <p:cNvSpPr/>
          <p:nvPr/>
        </p:nvSpPr>
        <p:spPr>
          <a:xfrm>
            <a:off x="7990403" y="6443305"/>
            <a:ext cx="5805368" cy="610314"/>
          </a:xfrm>
          <a:prstGeom prst="rect">
            <a:avLst/>
          </a:prstGeom>
          <a:noFill/>
          <a:ln/>
        </p:spPr>
        <p:txBody>
          <a:bodyPr wrap="square" rtlCol="0" anchor="t"/>
          <a:lstStyle/>
          <a:p>
            <a:pPr marL="0" indent="0" algn="l">
              <a:lnSpc>
                <a:spcPts val="2404"/>
              </a:lnSpc>
              <a:buNone/>
            </a:pPr>
            <a:r>
              <a:rPr lang="en-US" sz="1502" dirty="0">
                <a:solidFill>
                  <a:srgbClr val="CAD6DE"/>
                </a:solidFill>
                <a:latin typeface="Cabin" pitchFamily="34" charset="0"/>
                <a:ea typeface="Cabin" pitchFamily="34" charset="-122"/>
                <a:cs typeface="Cabin" pitchFamily="34" charset="-120"/>
              </a:rPr>
              <a:t>Employ cross-validation techniques to ensure the model's robustness and prevent overfitting.</a:t>
            </a:r>
            <a:endParaRPr lang="en-US" sz="1502"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3086100"/>
          </a:xfrm>
          <a:prstGeom prst="rect">
            <a:avLst/>
          </a:prstGeom>
        </p:spPr>
      </p:pic>
      <p:pic>
        <p:nvPicPr>
          <p:cNvPr id="5" name="Image 2" descr="preencoded.png"/>
          <p:cNvPicPr>
            <a:picLocks noChangeAspect="1"/>
          </p:cNvPicPr>
          <p:nvPr/>
        </p:nvPicPr>
        <p:blipFill>
          <a:blip r:embed="rId5"/>
          <a:stretch>
            <a:fillRect/>
          </a:stretch>
        </p:blipFill>
        <p:spPr>
          <a:xfrm>
            <a:off x="5591532" y="308610"/>
            <a:ext cx="3447336" cy="2468880"/>
          </a:xfrm>
          <a:prstGeom prst="rect">
            <a:avLst/>
          </a:prstGeom>
        </p:spPr>
      </p:pic>
      <p:sp>
        <p:nvSpPr>
          <p:cNvPr id="6" name="Text 1"/>
          <p:cNvSpPr/>
          <p:nvPr/>
        </p:nvSpPr>
        <p:spPr>
          <a:xfrm>
            <a:off x="968693" y="4066937"/>
            <a:ext cx="8878610" cy="580787"/>
          </a:xfrm>
          <a:prstGeom prst="rect">
            <a:avLst/>
          </a:prstGeom>
          <a:noFill/>
          <a:ln/>
        </p:spPr>
        <p:txBody>
          <a:bodyPr wrap="non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Model Evaluation and Validation</a:t>
            </a:r>
            <a:endParaRPr lang="en-US" sz="3659" dirty="0"/>
          </a:p>
        </p:txBody>
      </p:sp>
      <p:pic>
        <p:nvPicPr>
          <p:cNvPr id="7" name="Image 3" descr="preencoded.png"/>
          <p:cNvPicPr>
            <a:picLocks noChangeAspect="1"/>
          </p:cNvPicPr>
          <p:nvPr/>
        </p:nvPicPr>
        <p:blipFill>
          <a:blip r:embed="rId6"/>
          <a:stretch>
            <a:fillRect/>
          </a:stretch>
        </p:blipFill>
        <p:spPr>
          <a:xfrm>
            <a:off x="968693" y="4925378"/>
            <a:ext cx="617220" cy="617220"/>
          </a:xfrm>
          <a:prstGeom prst="rect">
            <a:avLst/>
          </a:prstGeom>
        </p:spPr>
      </p:pic>
      <p:sp>
        <p:nvSpPr>
          <p:cNvPr id="8" name="Text 2"/>
          <p:cNvSpPr/>
          <p:nvPr/>
        </p:nvSpPr>
        <p:spPr>
          <a:xfrm>
            <a:off x="968693" y="5789414"/>
            <a:ext cx="3253026"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Evaluation Metrics</a:t>
            </a:r>
            <a:endParaRPr lang="en-US" sz="2287" dirty="0"/>
          </a:p>
        </p:txBody>
      </p:sp>
      <p:sp>
        <p:nvSpPr>
          <p:cNvPr id="9" name="Text 3"/>
          <p:cNvSpPr/>
          <p:nvPr/>
        </p:nvSpPr>
        <p:spPr>
          <a:xfrm>
            <a:off x="968693" y="6300668"/>
            <a:ext cx="3984069" cy="947976"/>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Assess the model's performance using relevant metrics, such as mean squared error, R-squared, and root mean squared error.</a:t>
            </a:r>
            <a:endParaRPr lang="en-US" sz="1555" dirty="0"/>
          </a:p>
        </p:txBody>
      </p:sp>
      <p:pic>
        <p:nvPicPr>
          <p:cNvPr id="10" name="Image 4" descr="preencoded.png"/>
          <p:cNvPicPr>
            <a:picLocks noChangeAspect="1"/>
          </p:cNvPicPr>
          <p:nvPr/>
        </p:nvPicPr>
        <p:blipFill>
          <a:blip r:embed="rId7"/>
          <a:stretch>
            <a:fillRect/>
          </a:stretch>
        </p:blipFill>
        <p:spPr>
          <a:xfrm>
            <a:off x="5323046" y="4925378"/>
            <a:ext cx="617220" cy="617220"/>
          </a:xfrm>
          <a:prstGeom prst="rect">
            <a:avLst/>
          </a:prstGeom>
        </p:spPr>
      </p:pic>
      <p:sp>
        <p:nvSpPr>
          <p:cNvPr id="11" name="Text 4"/>
          <p:cNvSpPr/>
          <p:nvPr/>
        </p:nvSpPr>
        <p:spPr>
          <a:xfrm>
            <a:off x="5323046" y="5789414"/>
            <a:ext cx="2904530"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Validation</a:t>
            </a:r>
            <a:endParaRPr lang="en-US" sz="2287" dirty="0"/>
          </a:p>
        </p:txBody>
      </p:sp>
      <p:sp>
        <p:nvSpPr>
          <p:cNvPr id="12" name="Text 5"/>
          <p:cNvSpPr/>
          <p:nvPr/>
        </p:nvSpPr>
        <p:spPr>
          <a:xfrm>
            <a:off x="5323046" y="6300668"/>
            <a:ext cx="3984069" cy="947976"/>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Validate the model's performance on unseen data to ensure its generalizability and real-world applicability.</a:t>
            </a:r>
            <a:endParaRPr lang="en-US" sz="1555" dirty="0"/>
          </a:p>
        </p:txBody>
      </p:sp>
      <p:pic>
        <p:nvPicPr>
          <p:cNvPr id="13" name="Image 5" descr="preencoded.png"/>
          <p:cNvPicPr>
            <a:picLocks noChangeAspect="1"/>
          </p:cNvPicPr>
          <p:nvPr/>
        </p:nvPicPr>
        <p:blipFill>
          <a:blip r:embed="rId8"/>
          <a:stretch>
            <a:fillRect/>
          </a:stretch>
        </p:blipFill>
        <p:spPr>
          <a:xfrm>
            <a:off x="9677400" y="4925378"/>
            <a:ext cx="617220" cy="617220"/>
          </a:xfrm>
          <a:prstGeom prst="rect">
            <a:avLst/>
          </a:prstGeom>
        </p:spPr>
      </p:pic>
      <p:sp>
        <p:nvSpPr>
          <p:cNvPr id="14" name="Text 6"/>
          <p:cNvSpPr/>
          <p:nvPr/>
        </p:nvSpPr>
        <p:spPr>
          <a:xfrm>
            <a:off x="9677400" y="5789414"/>
            <a:ext cx="3343394" cy="363141"/>
          </a:xfrm>
          <a:prstGeom prst="rect">
            <a:avLst/>
          </a:prstGeom>
          <a:noFill/>
          <a:ln/>
        </p:spPr>
        <p:txBody>
          <a:bodyPr wrap="none" rtlCol="0" anchor="t"/>
          <a:lstStyle/>
          <a:p>
            <a:pPr marL="0" indent="0" algn="l">
              <a:lnSpc>
                <a:spcPts val="2859"/>
              </a:lnSpc>
              <a:buNone/>
            </a:pPr>
            <a:r>
              <a:rPr lang="en-US" sz="2287" dirty="0">
                <a:solidFill>
                  <a:srgbClr val="CAD6DE"/>
                </a:solidFill>
                <a:latin typeface="Unbounded" pitchFamily="34" charset="0"/>
                <a:ea typeface="Unbounded" pitchFamily="34" charset="-122"/>
                <a:cs typeface="Unbounded" pitchFamily="34" charset="-120"/>
              </a:rPr>
              <a:t>Sensitivity Analysis</a:t>
            </a:r>
            <a:endParaRPr lang="en-US" sz="2287" dirty="0"/>
          </a:p>
        </p:txBody>
      </p:sp>
      <p:sp>
        <p:nvSpPr>
          <p:cNvPr id="15" name="Text 7"/>
          <p:cNvSpPr/>
          <p:nvPr/>
        </p:nvSpPr>
        <p:spPr>
          <a:xfrm>
            <a:off x="9677400" y="6300668"/>
            <a:ext cx="3984188" cy="947976"/>
          </a:xfrm>
          <a:prstGeom prst="rect">
            <a:avLst/>
          </a:prstGeom>
          <a:noFill/>
          <a:ln/>
        </p:spPr>
        <p:txBody>
          <a:bodyPr wrap="square" rtlCol="0" anchor="t"/>
          <a:lstStyle/>
          <a:p>
            <a:pPr marL="0" indent="0" algn="l">
              <a:lnSpc>
                <a:spcPts val="2488"/>
              </a:lnSpc>
              <a:buNone/>
            </a:pPr>
            <a:r>
              <a:rPr lang="en-US" sz="1555" dirty="0">
                <a:solidFill>
                  <a:srgbClr val="CAD6DE"/>
                </a:solidFill>
                <a:latin typeface="Cabin" pitchFamily="34" charset="0"/>
                <a:ea typeface="Cabin" pitchFamily="34" charset="-122"/>
                <a:cs typeface="Cabin" pitchFamily="34" charset="-120"/>
              </a:rPr>
              <a:t>Analyze the model's sensitivity to changes in input variables to understand its robustness and limitations.</a:t>
            </a:r>
            <a:endParaRPr lang="en-US" sz="1555"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902554" y="1094363"/>
            <a:ext cx="7790140" cy="580787"/>
          </a:xfrm>
          <a:prstGeom prst="rect">
            <a:avLst/>
          </a:prstGeom>
          <a:noFill/>
          <a:ln/>
        </p:spPr>
        <p:txBody>
          <a:bodyPr wrap="non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Deployment and Integration</a:t>
            </a:r>
            <a:endParaRPr lang="en-US" sz="3659" dirty="0"/>
          </a:p>
        </p:txBody>
      </p:sp>
      <p:sp>
        <p:nvSpPr>
          <p:cNvPr id="5" name="Text 2"/>
          <p:cNvSpPr/>
          <p:nvPr/>
        </p:nvSpPr>
        <p:spPr>
          <a:xfrm>
            <a:off x="968693" y="3350300"/>
            <a:ext cx="3015734"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Cloud Integration</a:t>
            </a:r>
            <a:endParaRPr lang="en-US" sz="2287" dirty="0"/>
          </a:p>
        </p:txBody>
      </p:sp>
      <p:sp>
        <p:nvSpPr>
          <p:cNvPr id="6" name="Text 3"/>
          <p:cNvSpPr/>
          <p:nvPr/>
        </p:nvSpPr>
        <p:spPr>
          <a:xfrm>
            <a:off x="968693" y="3960257"/>
            <a:ext cx="3828931"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Deploy the model on a cloud platform to ensure scalability and accessibility.</a:t>
            </a:r>
            <a:endParaRPr lang="en-US" sz="1555" dirty="0"/>
          </a:p>
        </p:txBody>
      </p:sp>
      <p:sp>
        <p:nvSpPr>
          <p:cNvPr id="7" name="Text 4"/>
          <p:cNvSpPr/>
          <p:nvPr/>
        </p:nvSpPr>
        <p:spPr>
          <a:xfrm>
            <a:off x="5407462" y="3350300"/>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API Integration</a:t>
            </a:r>
            <a:endParaRPr lang="en-US" sz="2287" dirty="0"/>
          </a:p>
        </p:txBody>
      </p:sp>
      <p:sp>
        <p:nvSpPr>
          <p:cNvPr id="8" name="Text 5"/>
          <p:cNvSpPr/>
          <p:nvPr/>
        </p:nvSpPr>
        <p:spPr>
          <a:xfrm>
            <a:off x="5407462" y="3960257"/>
            <a:ext cx="3828931"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Develop an API to seamlessly integrate the model into existing systems and applications.</a:t>
            </a:r>
            <a:endParaRPr lang="en-US" sz="1555" dirty="0"/>
          </a:p>
        </p:txBody>
      </p:sp>
      <p:sp>
        <p:nvSpPr>
          <p:cNvPr id="9" name="Text 6"/>
          <p:cNvSpPr/>
          <p:nvPr/>
        </p:nvSpPr>
        <p:spPr>
          <a:xfrm>
            <a:off x="9846231" y="3350300"/>
            <a:ext cx="2904530" cy="363141"/>
          </a:xfrm>
          <a:prstGeom prst="rect">
            <a:avLst/>
          </a:prstGeom>
          <a:noFill/>
          <a:ln/>
        </p:spPr>
        <p:txBody>
          <a:bodyPr wrap="none" rtlCol="0" anchor="t"/>
          <a:lstStyle/>
          <a:p>
            <a:pPr marL="0" indent="0">
              <a:lnSpc>
                <a:spcPts val="2859"/>
              </a:lnSpc>
              <a:buNone/>
            </a:pPr>
            <a:r>
              <a:rPr lang="en-US" sz="2287" dirty="0">
                <a:solidFill>
                  <a:srgbClr val="FFFFFF"/>
                </a:solidFill>
                <a:latin typeface="Unbounded" pitchFamily="34" charset="0"/>
                <a:ea typeface="Unbounded" pitchFamily="34" charset="-122"/>
                <a:cs typeface="Unbounded" pitchFamily="34" charset="-120"/>
              </a:rPr>
              <a:t>User Interface</a:t>
            </a:r>
            <a:endParaRPr lang="en-US" sz="2287" dirty="0"/>
          </a:p>
        </p:txBody>
      </p:sp>
      <p:sp>
        <p:nvSpPr>
          <p:cNvPr id="10" name="Text 7"/>
          <p:cNvSpPr/>
          <p:nvPr/>
        </p:nvSpPr>
        <p:spPr>
          <a:xfrm>
            <a:off x="9846231" y="3960257"/>
            <a:ext cx="3828931"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Create a user-friendly interface to enable intuitive interaction with the model.</a:t>
            </a:r>
            <a:endParaRPr lang="en-US" sz="1555" dirty="0"/>
          </a:p>
        </p:txBody>
      </p:sp>
      <p:sp>
        <p:nvSpPr>
          <p:cNvPr id="11" name="Text 8"/>
          <p:cNvSpPr/>
          <p:nvPr/>
        </p:nvSpPr>
        <p:spPr>
          <a:xfrm>
            <a:off x="9846231" y="4814411"/>
            <a:ext cx="3828931" cy="947976"/>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Implement monitoring and maintenance processes to ensure the model's ongoing performance and reliability.</a:t>
            </a:r>
            <a:endParaRPr lang="en-US" sz="155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521852" y="534234"/>
            <a:ext cx="7790140" cy="580787"/>
          </a:xfrm>
          <a:prstGeom prst="rect">
            <a:avLst/>
          </a:prstGeom>
          <a:noFill/>
          <a:ln/>
        </p:spPr>
        <p:txBody>
          <a:bodyPr wrap="non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Deployment and Integration – FASTAPI (Request Body)</a:t>
            </a:r>
            <a:endParaRPr lang="en-US" sz="3659" dirty="0"/>
          </a:p>
        </p:txBody>
      </p:sp>
      <p:sp>
        <p:nvSpPr>
          <p:cNvPr id="5" name="Text 2"/>
          <p:cNvSpPr/>
          <p:nvPr/>
        </p:nvSpPr>
        <p:spPr>
          <a:xfrm>
            <a:off x="968693" y="3350300"/>
            <a:ext cx="3015734" cy="363141"/>
          </a:xfrm>
          <a:prstGeom prst="rect">
            <a:avLst/>
          </a:prstGeom>
          <a:noFill/>
          <a:ln/>
        </p:spPr>
        <p:txBody>
          <a:bodyPr wrap="none" rtlCol="0" anchor="t"/>
          <a:lstStyle/>
          <a:p>
            <a:pPr marL="0" indent="0">
              <a:lnSpc>
                <a:spcPts val="2859"/>
              </a:lnSpc>
              <a:buNone/>
            </a:pPr>
            <a:endParaRPr lang="en-US" sz="2287" dirty="0"/>
          </a:p>
        </p:txBody>
      </p:sp>
      <p:sp>
        <p:nvSpPr>
          <p:cNvPr id="6" name="Text 3"/>
          <p:cNvSpPr/>
          <p:nvPr/>
        </p:nvSpPr>
        <p:spPr>
          <a:xfrm>
            <a:off x="968693"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7" name="Text 4"/>
          <p:cNvSpPr/>
          <p:nvPr/>
        </p:nvSpPr>
        <p:spPr>
          <a:xfrm>
            <a:off x="5407462" y="3350300"/>
            <a:ext cx="2904530" cy="363141"/>
          </a:xfrm>
          <a:prstGeom prst="rect">
            <a:avLst/>
          </a:prstGeom>
          <a:noFill/>
          <a:ln/>
        </p:spPr>
        <p:txBody>
          <a:bodyPr wrap="none" rtlCol="0" anchor="t"/>
          <a:lstStyle/>
          <a:p>
            <a:pPr marL="0" indent="0">
              <a:lnSpc>
                <a:spcPts val="2859"/>
              </a:lnSpc>
              <a:buNone/>
            </a:pPr>
            <a:endParaRPr lang="en-US" sz="2287" dirty="0"/>
          </a:p>
        </p:txBody>
      </p:sp>
      <p:sp>
        <p:nvSpPr>
          <p:cNvPr id="8" name="Text 5"/>
          <p:cNvSpPr/>
          <p:nvPr/>
        </p:nvSpPr>
        <p:spPr>
          <a:xfrm>
            <a:off x="5407462"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9" name="Text 6"/>
          <p:cNvSpPr/>
          <p:nvPr/>
        </p:nvSpPr>
        <p:spPr>
          <a:xfrm>
            <a:off x="9846231" y="3350300"/>
            <a:ext cx="2904530" cy="363141"/>
          </a:xfrm>
          <a:prstGeom prst="rect">
            <a:avLst/>
          </a:prstGeom>
          <a:noFill/>
          <a:ln/>
        </p:spPr>
        <p:txBody>
          <a:bodyPr wrap="none" rtlCol="0" anchor="t"/>
          <a:lstStyle/>
          <a:p>
            <a:pPr marL="0" indent="0">
              <a:lnSpc>
                <a:spcPts val="2859"/>
              </a:lnSpc>
              <a:buNone/>
            </a:pPr>
            <a:endParaRPr lang="en-US" sz="2287" dirty="0"/>
          </a:p>
        </p:txBody>
      </p:sp>
      <p:sp>
        <p:nvSpPr>
          <p:cNvPr id="10" name="Text 7"/>
          <p:cNvSpPr/>
          <p:nvPr/>
        </p:nvSpPr>
        <p:spPr>
          <a:xfrm>
            <a:off x="9846231"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11" name="Text 8"/>
          <p:cNvSpPr/>
          <p:nvPr/>
        </p:nvSpPr>
        <p:spPr>
          <a:xfrm>
            <a:off x="9846231" y="4814411"/>
            <a:ext cx="3828931" cy="947976"/>
          </a:xfrm>
          <a:prstGeom prst="rect">
            <a:avLst/>
          </a:prstGeom>
          <a:noFill/>
          <a:ln/>
        </p:spPr>
        <p:txBody>
          <a:bodyPr wrap="square" rtlCol="0" anchor="t"/>
          <a:lstStyle/>
          <a:p>
            <a:pPr marL="0" indent="0">
              <a:lnSpc>
                <a:spcPts val="2488"/>
              </a:lnSpc>
              <a:buNone/>
            </a:pPr>
            <a:endParaRPr lang="en-US" sz="1555" dirty="0"/>
          </a:p>
        </p:txBody>
      </p:sp>
      <p:pic>
        <p:nvPicPr>
          <p:cNvPr id="14" name="Picture 13">
            <a:extLst>
              <a:ext uri="{FF2B5EF4-FFF2-40B4-BE49-F238E27FC236}">
                <a16:creationId xmlns:a16="http://schemas.microsoft.com/office/drawing/2014/main" id="{8240DFE4-3163-EA9F-97AA-B3E2B906CF57}"/>
              </a:ext>
            </a:extLst>
          </p:cNvPr>
          <p:cNvPicPr>
            <a:picLocks noChangeAspect="1"/>
          </p:cNvPicPr>
          <p:nvPr/>
        </p:nvPicPr>
        <p:blipFill>
          <a:blip r:embed="rId4"/>
          <a:stretch>
            <a:fillRect/>
          </a:stretch>
        </p:blipFill>
        <p:spPr>
          <a:xfrm>
            <a:off x="1975062" y="1315820"/>
            <a:ext cx="9769330" cy="6273700"/>
          </a:xfrm>
          <a:prstGeom prst="rect">
            <a:avLst/>
          </a:prstGeom>
        </p:spPr>
      </p:pic>
    </p:spTree>
    <p:extLst>
      <p:ext uri="{BB962C8B-B14F-4D97-AF65-F5344CB8AC3E}">
        <p14:creationId xmlns:p14="http://schemas.microsoft.com/office/powerpoint/2010/main" val="3136808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521852" y="534234"/>
            <a:ext cx="7790140" cy="580787"/>
          </a:xfrm>
          <a:prstGeom prst="rect">
            <a:avLst/>
          </a:prstGeom>
          <a:noFill/>
          <a:ln/>
        </p:spPr>
        <p:txBody>
          <a:bodyPr wrap="non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Deployment and Integration – FASTAPI (Predictions)</a:t>
            </a:r>
            <a:endParaRPr lang="en-US" sz="3659" dirty="0"/>
          </a:p>
        </p:txBody>
      </p:sp>
      <p:sp>
        <p:nvSpPr>
          <p:cNvPr id="5" name="Text 2"/>
          <p:cNvSpPr/>
          <p:nvPr/>
        </p:nvSpPr>
        <p:spPr>
          <a:xfrm>
            <a:off x="968693" y="3350300"/>
            <a:ext cx="3015734" cy="363141"/>
          </a:xfrm>
          <a:prstGeom prst="rect">
            <a:avLst/>
          </a:prstGeom>
          <a:noFill/>
          <a:ln/>
        </p:spPr>
        <p:txBody>
          <a:bodyPr wrap="none" rtlCol="0" anchor="t"/>
          <a:lstStyle/>
          <a:p>
            <a:pPr marL="0" indent="0">
              <a:lnSpc>
                <a:spcPts val="2859"/>
              </a:lnSpc>
              <a:buNone/>
            </a:pPr>
            <a:endParaRPr lang="en-US" sz="2287" dirty="0"/>
          </a:p>
        </p:txBody>
      </p:sp>
      <p:sp>
        <p:nvSpPr>
          <p:cNvPr id="6" name="Text 3"/>
          <p:cNvSpPr/>
          <p:nvPr/>
        </p:nvSpPr>
        <p:spPr>
          <a:xfrm>
            <a:off x="968693"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7" name="Text 4"/>
          <p:cNvSpPr/>
          <p:nvPr/>
        </p:nvSpPr>
        <p:spPr>
          <a:xfrm>
            <a:off x="5407462" y="3350300"/>
            <a:ext cx="2904530" cy="363141"/>
          </a:xfrm>
          <a:prstGeom prst="rect">
            <a:avLst/>
          </a:prstGeom>
          <a:noFill/>
          <a:ln/>
        </p:spPr>
        <p:txBody>
          <a:bodyPr wrap="none" rtlCol="0" anchor="t"/>
          <a:lstStyle/>
          <a:p>
            <a:pPr marL="0" indent="0">
              <a:lnSpc>
                <a:spcPts val="2859"/>
              </a:lnSpc>
              <a:buNone/>
            </a:pPr>
            <a:endParaRPr lang="en-US" sz="2287" dirty="0"/>
          </a:p>
        </p:txBody>
      </p:sp>
      <p:sp>
        <p:nvSpPr>
          <p:cNvPr id="8" name="Text 5"/>
          <p:cNvSpPr/>
          <p:nvPr/>
        </p:nvSpPr>
        <p:spPr>
          <a:xfrm>
            <a:off x="5407462"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9" name="Text 6"/>
          <p:cNvSpPr/>
          <p:nvPr/>
        </p:nvSpPr>
        <p:spPr>
          <a:xfrm>
            <a:off x="9846231" y="3350300"/>
            <a:ext cx="2904530" cy="363141"/>
          </a:xfrm>
          <a:prstGeom prst="rect">
            <a:avLst/>
          </a:prstGeom>
          <a:noFill/>
          <a:ln/>
        </p:spPr>
        <p:txBody>
          <a:bodyPr wrap="none" rtlCol="0" anchor="t"/>
          <a:lstStyle/>
          <a:p>
            <a:pPr marL="0" indent="0">
              <a:lnSpc>
                <a:spcPts val="2859"/>
              </a:lnSpc>
              <a:buNone/>
            </a:pPr>
            <a:endParaRPr lang="en-US" sz="2287" dirty="0"/>
          </a:p>
        </p:txBody>
      </p:sp>
      <p:sp>
        <p:nvSpPr>
          <p:cNvPr id="10" name="Text 7"/>
          <p:cNvSpPr/>
          <p:nvPr/>
        </p:nvSpPr>
        <p:spPr>
          <a:xfrm>
            <a:off x="9846231" y="3960257"/>
            <a:ext cx="3828931" cy="631984"/>
          </a:xfrm>
          <a:prstGeom prst="rect">
            <a:avLst/>
          </a:prstGeom>
          <a:noFill/>
          <a:ln/>
        </p:spPr>
        <p:txBody>
          <a:bodyPr wrap="square" rtlCol="0" anchor="t"/>
          <a:lstStyle/>
          <a:p>
            <a:pPr marL="0" indent="0">
              <a:lnSpc>
                <a:spcPts val="2488"/>
              </a:lnSpc>
              <a:buNone/>
            </a:pPr>
            <a:endParaRPr lang="en-US" sz="1555" dirty="0"/>
          </a:p>
        </p:txBody>
      </p:sp>
      <p:sp>
        <p:nvSpPr>
          <p:cNvPr id="11" name="Text 8"/>
          <p:cNvSpPr/>
          <p:nvPr/>
        </p:nvSpPr>
        <p:spPr>
          <a:xfrm>
            <a:off x="9846231" y="4814411"/>
            <a:ext cx="3828931" cy="947976"/>
          </a:xfrm>
          <a:prstGeom prst="rect">
            <a:avLst/>
          </a:prstGeom>
          <a:noFill/>
          <a:ln/>
        </p:spPr>
        <p:txBody>
          <a:bodyPr wrap="square" rtlCol="0" anchor="t"/>
          <a:lstStyle/>
          <a:p>
            <a:pPr marL="0" indent="0">
              <a:lnSpc>
                <a:spcPts val="2488"/>
              </a:lnSpc>
              <a:buNone/>
            </a:pPr>
            <a:endParaRPr lang="en-US" sz="1555" dirty="0"/>
          </a:p>
        </p:txBody>
      </p:sp>
      <p:pic>
        <p:nvPicPr>
          <p:cNvPr id="15" name="Picture 14">
            <a:extLst>
              <a:ext uri="{FF2B5EF4-FFF2-40B4-BE49-F238E27FC236}">
                <a16:creationId xmlns:a16="http://schemas.microsoft.com/office/drawing/2014/main" id="{1850CFEE-9810-B3C6-3298-55987F436958}"/>
              </a:ext>
            </a:extLst>
          </p:cNvPr>
          <p:cNvPicPr>
            <a:picLocks noChangeAspect="1"/>
          </p:cNvPicPr>
          <p:nvPr/>
        </p:nvPicPr>
        <p:blipFill>
          <a:blip r:embed="rId4"/>
          <a:stretch>
            <a:fillRect/>
          </a:stretch>
        </p:blipFill>
        <p:spPr>
          <a:xfrm>
            <a:off x="1950255" y="1859084"/>
            <a:ext cx="10729890" cy="4511431"/>
          </a:xfrm>
          <a:prstGeom prst="rect">
            <a:avLst/>
          </a:prstGeom>
        </p:spPr>
      </p:pic>
    </p:spTree>
    <p:extLst>
      <p:ext uri="{BB962C8B-B14F-4D97-AF65-F5344CB8AC3E}">
        <p14:creationId xmlns:p14="http://schemas.microsoft.com/office/powerpoint/2010/main" val="31053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14630400" cy="3027164"/>
          </a:xfrm>
          <a:prstGeom prst="rect">
            <a:avLst/>
          </a:prstGeom>
        </p:spPr>
      </p:pic>
      <p:pic>
        <p:nvPicPr>
          <p:cNvPr id="5" name="Image 2" descr="preencoded.png"/>
          <p:cNvPicPr>
            <a:picLocks noChangeAspect="1"/>
          </p:cNvPicPr>
          <p:nvPr/>
        </p:nvPicPr>
        <p:blipFill>
          <a:blip r:embed="rId5"/>
          <a:stretch>
            <a:fillRect/>
          </a:stretch>
        </p:blipFill>
        <p:spPr>
          <a:xfrm>
            <a:off x="5001339" y="302657"/>
            <a:ext cx="4627721" cy="2421850"/>
          </a:xfrm>
          <a:prstGeom prst="rect">
            <a:avLst/>
          </a:prstGeom>
        </p:spPr>
      </p:pic>
      <p:sp>
        <p:nvSpPr>
          <p:cNvPr id="6" name="Text 1"/>
          <p:cNvSpPr/>
          <p:nvPr/>
        </p:nvSpPr>
        <p:spPr>
          <a:xfrm>
            <a:off x="1089779" y="3693081"/>
            <a:ext cx="7395448" cy="569833"/>
          </a:xfrm>
          <a:prstGeom prst="rect">
            <a:avLst/>
          </a:prstGeom>
          <a:noFill/>
          <a:ln/>
        </p:spPr>
        <p:txBody>
          <a:bodyPr wrap="none" rtlCol="0" anchor="t"/>
          <a:lstStyle/>
          <a:p>
            <a:pPr marL="0" indent="0">
              <a:lnSpc>
                <a:spcPts val="4487"/>
              </a:lnSpc>
              <a:buNone/>
            </a:pPr>
            <a:r>
              <a:rPr lang="en-US" sz="3590" dirty="0">
                <a:solidFill>
                  <a:srgbClr val="FFFFFF"/>
                </a:solidFill>
                <a:latin typeface="Unbounded" pitchFamily="34" charset="0"/>
                <a:ea typeface="Unbounded" pitchFamily="34" charset="-122"/>
                <a:cs typeface="Unbounded" pitchFamily="34" charset="-120"/>
              </a:rPr>
              <a:t>Challenges and Limitations</a:t>
            </a:r>
            <a:endParaRPr lang="en-US" sz="3590" dirty="0"/>
          </a:p>
        </p:txBody>
      </p:sp>
      <p:sp>
        <p:nvSpPr>
          <p:cNvPr id="7" name="Shape 2"/>
          <p:cNvSpPr/>
          <p:nvPr/>
        </p:nvSpPr>
        <p:spPr>
          <a:xfrm>
            <a:off x="1089779" y="4807744"/>
            <a:ext cx="544830" cy="544830"/>
          </a:xfrm>
          <a:prstGeom prst="roundRect">
            <a:avLst>
              <a:gd name="adj" fmla="val 6668"/>
            </a:avLst>
          </a:prstGeom>
          <a:solidFill>
            <a:srgbClr val="304755"/>
          </a:solidFill>
          <a:ln/>
        </p:spPr>
      </p:sp>
      <p:sp>
        <p:nvSpPr>
          <p:cNvPr id="8" name="Text 3"/>
          <p:cNvSpPr/>
          <p:nvPr/>
        </p:nvSpPr>
        <p:spPr>
          <a:xfrm>
            <a:off x="1281589" y="4909185"/>
            <a:ext cx="161092" cy="341948"/>
          </a:xfrm>
          <a:prstGeom prst="rect">
            <a:avLst/>
          </a:prstGeom>
          <a:noFill/>
          <a:ln/>
        </p:spPr>
        <p:txBody>
          <a:bodyPr wrap="none" rtlCol="0" anchor="t"/>
          <a:lstStyle/>
          <a:p>
            <a:pPr marL="0" indent="0" algn="ctr">
              <a:lnSpc>
                <a:spcPts val="2692"/>
              </a:lnSpc>
              <a:buNone/>
            </a:pPr>
            <a:r>
              <a:rPr lang="en-US" sz="2692" dirty="0">
                <a:solidFill>
                  <a:srgbClr val="CAD6DE"/>
                </a:solidFill>
                <a:latin typeface="Unbounded" pitchFamily="34" charset="0"/>
                <a:ea typeface="Unbounded" pitchFamily="34" charset="-122"/>
                <a:cs typeface="Unbounded" pitchFamily="34" charset="-120"/>
              </a:rPr>
              <a:t>1</a:t>
            </a:r>
            <a:endParaRPr lang="en-US" sz="2692" dirty="0"/>
          </a:p>
        </p:txBody>
      </p:sp>
      <p:sp>
        <p:nvSpPr>
          <p:cNvPr id="9" name="Text 4"/>
          <p:cNvSpPr/>
          <p:nvPr/>
        </p:nvSpPr>
        <p:spPr>
          <a:xfrm>
            <a:off x="1876782" y="4807744"/>
            <a:ext cx="2849047" cy="356116"/>
          </a:xfrm>
          <a:prstGeom prst="rect">
            <a:avLst/>
          </a:prstGeom>
          <a:noFill/>
          <a:ln/>
        </p:spPr>
        <p:txBody>
          <a:bodyPr wrap="none" rtlCol="0" anchor="t"/>
          <a:lstStyle/>
          <a:p>
            <a:pPr marL="0" indent="0">
              <a:lnSpc>
                <a:spcPts val="2804"/>
              </a:lnSpc>
              <a:buNone/>
            </a:pPr>
            <a:r>
              <a:rPr lang="en-US" sz="2243" dirty="0">
                <a:solidFill>
                  <a:srgbClr val="CAD6DE"/>
                </a:solidFill>
                <a:latin typeface="Unbounded" pitchFamily="34" charset="0"/>
                <a:ea typeface="Unbounded" pitchFamily="34" charset="-122"/>
                <a:cs typeface="Unbounded" pitchFamily="34" charset="-120"/>
              </a:rPr>
              <a:t>Data Availability</a:t>
            </a:r>
            <a:endParaRPr lang="en-US" sz="2243" dirty="0"/>
          </a:p>
        </p:txBody>
      </p:sp>
      <p:sp>
        <p:nvSpPr>
          <p:cNvPr id="10" name="Text 5"/>
          <p:cNvSpPr/>
          <p:nvPr/>
        </p:nvSpPr>
        <p:spPr>
          <a:xfrm>
            <a:off x="1876782" y="5309116"/>
            <a:ext cx="5317331" cy="619839"/>
          </a:xfrm>
          <a:prstGeom prst="rect">
            <a:avLst/>
          </a:prstGeom>
          <a:noFill/>
          <a:ln/>
        </p:spPr>
        <p:txBody>
          <a:bodyPr wrap="square" rtlCol="0" anchor="t"/>
          <a:lstStyle/>
          <a:p>
            <a:pPr marL="0" indent="0">
              <a:lnSpc>
                <a:spcPts val="2441"/>
              </a:lnSpc>
              <a:buNone/>
            </a:pPr>
            <a:r>
              <a:rPr lang="en-US" sz="1526" dirty="0">
                <a:solidFill>
                  <a:srgbClr val="CAD6DE"/>
                </a:solidFill>
                <a:latin typeface="Cabin" pitchFamily="34" charset="0"/>
                <a:ea typeface="Cabin" pitchFamily="34" charset="-122"/>
                <a:cs typeface="Cabin" pitchFamily="34" charset="-120"/>
              </a:rPr>
              <a:t>Obtaining comprehensive and reliable data on medical insurance pricing can be a significant challenge.</a:t>
            </a:r>
            <a:endParaRPr lang="en-US" sz="1526" dirty="0"/>
          </a:p>
        </p:txBody>
      </p:sp>
      <p:sp>
        <p:nvSpPr>
          <p:cNvPr id="11" name="Shape 6"/>
          <p:cNvSpPr/>
          <p:nvPr/>
        </p:nvSpPr>
        <p:spPr>
          <a:xfrm>
            <a:off x="7436287" y="4807744"/>
            <a:ext cx="544830" cy="544830"/>
          </a:xfrm>
          <a:prstGeom prst="roundRect">
            <a:avLst>
              <a:gd name="adj" fmla="val 6668"/>
            </a:avLst>
          </a:prstGeom>
          <a:solidFill>
            <a:srgbClr val="304755"/>
          </a:solidFill>
          <a:ln/>
        </p:spPr>
      </p:sp>
      <p:sp>
        <p:nvSpPr>
          <p:cNvPr id="12" name="Text 7"/>
          <p:cNvSpPr/>
          <p:nvPr/>
        </p:nvSpPr>
        <p:spPr>
          <a:xfrm>
            <a:off x="7573804" y="4909185"/>
            <a:ext cx="269796" cy="341948"/>
          </a:xfrm>
          <a:prstGeom prst="rect">
            <a:avLst/>
          </a:prstGeom>
          <a:noFill/>
          <a:ln/>
        </p:spPr>
        <p:txBody>
          <a:bodyPr wrap="none" rtlCol="0" anchor="t"/>
          <a:lstStyle/>
          <a:p>
            <a:pPr marL="0" indent="0" algn="ctr">
              <a:lnSpc>
                <a:spcPts val="2692"/>
              </a:lnSpc>
              <a:buNone/>
            </a:pPr>
            <a:r>
              <a:rPr lang="en-US" sz="2692" dirty="0">
                <a:solidFill>
                  <a:srgbClr val="CAD6DE"/>
                </a:solidFill>
                <a:latin typeface="Unbounded" pitchFamily="34" charset="0"/>
                <a:ea typeface="Unbounded" pitchFamily="34" charset="-122"/>
                <a:cs typeface="Unbounded" pitchFamily="34" charset="-120"/>
              </a:rPr>
              <a:t>2</a:t>
            </a:r>
            <a:endParaRPr lang="en-US" sz="2692" dirty="0"/>
          </a:p>
        </p:txBody>
      </p:sp>
      <p:sp>
        <p:nvSpPr>
          <p:cNvPr id="13" name="Text 8"/>
          <p:cNvSpPr/>
          <p:nvPr/>
        </p:nvSpPr>
        <p:spPr>
          <a:xfrm>
            <a:off x="8223290" y="4807744"/>
            <a:ext cx="2980730" cy="356116"/>
          </a:xfrm>
          <a:prstGeom prst="rect">
            <a:avLst/>
          </a:prstGeom>
          <a:noFill/>
          <a:ln/>
        </p:spPr>
        <p:txBody>
          <a:bodyPr wrap="none" rtlCol="0" anchor="t"/>
          <a:lstStyle/>
          <a:p>
            <a:pPr marL="0" indent="0">
              <a:lnSpc>
                <a:spcPts val="2804"/>
              </a:lnSpc>
              <a:buNone/>
            </a:pPr>
            <a:r>
              <a:rPr lang="en-US" sz="2243" dirty="0">
                <a:solidFill>
                  <a:srgbClr val="CAD6DE"/>
                </a:solidFill>
                <a:latin typeface="Unbounded" pitchFamily="34" charset="0"/>
                <a:ea typeface="Unbounded" pitchFamily="34" charset="-122"/>
                <a:cs typeface="Unbounded" pitchFamily="34" charset="-120"/>
              </a:rPr>
              <a:t>Privacy Concerns</a:t>
            </a:r>
            <a:endParaRPr lang="en-US" sz="2243" dirty="0"/>
          </a:p>
        </p:txBody>
      </p:sp>
      <p:sp>
        <p:nvSpPr>
          <p:cNvPr id="14" name="Text 9"/>
          <p:cNvSpPr/>
          <p:nvPr/>
        </p:nvSpPr>
        <p:spPr>
          <a:xfrm>
            <a:off x="8223290" y="5309116"/>
            <a:ext cx="5317331" cy="619839"/>
          </a:xfrm>
          <a:prstGeom prst="rect">
            <a:avLst/>
          </a:prstGeom>
          <a:noFill/>
          <a:ln/>
        </p:spPr>
        <p:txBody>
          <a:bodyPr wrap="square" rtlCol="0" anchor="t"/>
          <a:lstStyle/>
          <a:p>
            <a:pPr marL="0" indent="0">
              <a:lnSpc>
                <a:spcPts val="2441"/>
              </a:lnSpc>
              <a:buNone/>
            </a:pPr>
            <a:r>
              <a:rPr lang="en-US" sz="1526" dirty="0">
                <a:solidFill>
                  <a:srgbClr val="CAD6DE"/>
                </a:solidFill>
                <a:latin typeface="Cabin" pitchFamily="34" charset="0"/>
                <a:ea typeface="Cabin" pitchFamily="34" charset="-122"/>
                <a:cs typeface="Cabin" pitchFamily="34" charset="-120"/>
              </a:rPr>
              <a:t>Ensuring the protection of sensitive personal health information is crucial when working with medical data.</a:t>
            </a:r>
            <a:endParaRPr lang="en-US" sz="1526" dirty="0"/>
          </a:p>
        </p:txBody>
      </p:sp>
      <p:sp>
        <p:nvSpPr>
          <p:cNvPr id="15" name="Shape 10"/>
          <p:cNvSpPr/>
          <p:nvPr/>
        </p:nvSpPr>
        <p:spPr>
          <a:xfrm>
            <a:off x="1089779" y="6443543"/>
            <a:ext cx="544830" cy="544830"/>
          </a:xfrm>
          <a:prstGeom prst="roundRect">
            <a:avLst>
              <a:gd name="adj" fmla="val 6668"/>
            </a:avLst>
          </a:prstGeom>
          <a:solidFill>
            <a:srgbClr val="304755"/>
          </a:solidFill>
          <a:ln/>
        </p:spPr>
      </p:sp>
      <p:sp>
        <p:nvSpPr>
          <p:cNvPr id="16" name="Text 11"/>
          <p:cNvSpPr/>
          <p:nvPr/>
        </p:nvSpPr>
        <p:spPr>
          <a:xfrm>
            <a:off x="1224677" y="6544985"/>
            <a:ext cx="274915" cy="341948"/>
          </a:xfrm>
          <a:prstGeom prst="rect">
            <a:avLst/>
          </a:prstGeom>
          <a:noFill/>
          <a:ln/>
        </p:spPr>
        <p:txBody>
          <a:bodyPr wrap="none" rtlCol="0" anchor="t"/>
          <a:lstStyle/>
          <a:p>
            <a:pPr marL="0" indent="0" algn="ctr">
              <a:lnSpc>
                <a:spcPts val="2692"/>
              </a:lnSpc>
              <a:buNone/>
            </a:pPr>
            <a:r>
              <a:rPr lang="en-US" sz="2692" dirty="0">
                <a:solidFill>
                  <a:srgbClr val="CAD6DE"/>
                </a:solidFill>
                <a:latin typeface="Unbounded" pitchFamily="34" charset="0"/>
                <a:ea typeface="Unbounded" pitchFamily="34" charset="-122"/>
                <a:cs typeface="Unbounded" pitchFamily="34" charset="-120"/>
              </a:rPr>
              <a:t>3</a:t>
            </a:r>
            <a:endParaRPr lang="en-US" sz="2692" dirty="0"/>
          </a:p>
        </p:txBody>
      </p:sp>
      <p:sp>
        <p:nvSpPr>
          <p:cNvPr id="17" name="Text 12"/>
          <p:cNvSpPr/>
          <p:nvPr/>
        </p:nvSpPr>
        <p:spPr>
          <a:xfrm>
            <a:off x="1876782" y="6443543"/>
            <a:ext cx="3051929" cy="356116"/>
          </a:xfrm>
          <a:prstGeom prst="rect">
            <a:avLst/>
          </a:prstGeom>
          <a:noFill/>
          <a:ln/>
        </p:spPr>
        <p:txBody>
          <a:bodyPr wrap="none" rtlCol="0" anchor="t"/>
          <a:lstStyle/>
          <a:p>
            <a:pPr marL="0" indent="0">
              <a:lnSpc>
                <a:spcPts val="2804"/>
              </a:lnSpc>
              <a:buNone/>
            </a:pPr>
            <a:r>
              <a:rPr lang="en-US" sz="2243" dirty="0">
                <a:solidFill>
                  <a:srgbClr val="CAD6DE"/>
                </a:solidFill>
                <a:latin typeface="Unbounded" pitchFamily="34" charset="0"/>
                <a:ea typeface="Unbounded" pitchFamily="34" charset="-122"/>
                <a:cs typeface="Unbounded" pitchFamily="34" charset="-120"/>
              </a:rPr>
              <a:t>Model Complexity</a:t>
            </a:r>
            <a:endParaRPr lang="en-US" sz="2243" dirty="0"/>
          </a:p>
        </p:txBody>
      </p:sp>
      <p:sp>
        <p:nvSpPr>
          <p:cNvPr id="18" name="Text 13"/>
          <p:cNvSpPr/>
          <p:nvPr/>
        </p:nvSpPr>
        <p:spPr>
          <a:xfrm>
            <a:off x="1876782" y="6944916"/>
            <a:ext cx="5317331" cy="619839"/>
          </a:xfrm>
          <a:prstGeom prst="rect">
            <a:avLst/>
          </a:prstGeom>
          <a:noFill/>
          <a:ln/>
        </p:spPr>
        <p:txBody>
          <a:bodyPr wrap="square" rtlCol="0" anchor="t"/>
          <a:lstStyle/>
          <a:p>
            <a:pPr marL="0" indent="0">
              <a:lnSpc>
                <a:spcPts val="2441"/>
              </a:lnSpc>
              <a:buNone/>
            </a:pPr>
            <a:r>
              <a:rPr lang="en-US" sz="1526" dirty="0">
                <a:solidFill>
                  <a:srgbClr val="CAD6DE"/>
                </a:solidFill>
                <a:latin typeface="Cabin" pitchFamily="34" charset="0"/>
                <a:ea typeface="Cabin" pitchFamily="34" charset="-122"/>
                <a:cs typeface="Cabin" pitchFamily="34" charset="-120"/>
              </a:rPr>
              <a:t>Developing a highly accurate and interpretable model for medical insurance price prediction can be a complex task.</a:t>
            </a:r>
            <a:endParaRPr lang="en-US" sz="1526" dirty="0"/>
          </a:p>
        </p:txBody>
      </p:sp>
      <p:sp>
        <p:nvSpPr>
          <p:cNvPr id="19" name="Shape 14"/>
          <p:cNvSpPr/>
          <p:nvPr/>
        </p:nvSpPr>
        <p:spPr>
          <a:xfrm>
            <a:off x="7436287" y="6443543"/>
            <a:ext cx="544830" cy="544830"/>
          </a:xfrm>
          <a:prstGeom prst="roundRect">
            <a:avLst>
              <a:gd name="adj" fmla="val 6668"/>
            </a:avLst>
          </a:prstGeom>
          <a:solidFill>
            <a:srgbClr val="304755"/>
          </a:solidFill>
          <a:ln/>
        </p:spPr>
      </p:sp>
      <p:sp>
        <p:nvSpPr>
          <p:cNvPr id="20" name="Text 15"/>
          <p:cNvSpPr/>
          <p:nvPr/>
        </p:nvSpPr>
        <p:spPr>
          <a:xfrm>
            <a:off x="7571423" y="6544985"/>
            <a:ext cx="274558" cy="341948"/>
          </a:xfrm>
          <a:prstGeom prst="rect">
            <a:avLst/>
          </a:prstGeom>
          <a:noFill/>
          <a:ln/>
        </p:spPr>
        <p:txBody>
          <a:bodyPr wrap="none" rtlCol="0" anchor="t"/>
          <a:lstStyle/>
          <a:p>
            <a:pPr marL="0" indent="0" algn="ctr">
              <a:lnSpc>
                <a:spcPts val="2692"/>
              </a:lnSpc>
              <a:buNone/>
            </a:pPr>
            <a:r>
              <a:rPr lang="en-US" sz="2692" dirty="0">
                <a:solidFill>
                  <a:srgbClr val="CAD6DE"/>
                </a:solidFill>
                <a:latin typeface="Unbounded" pitchFamily="34" charset="0"/>
                <a:ea typeface="Unbounded" pitchFamily="34" charset="-122"/>
                <a:cs typeface="Unbounded" pitchFamily="34" charset="-120"/>
              </a:rPr>
              <a:t>4</a:t>
            </a:r>
            <a:endParaRPr lang="en-US" sz="2692" dirty="0"/>
          </a:p>
        </p:txBody>
      </p:sp>
      <p:sp>
        <p:nvSpPr>
          <p:cNvPr id="21" name="Text 16"/>
          <p:cNvSpPr/>
          <p:nvPr/>
        </p:nvSpPr>
        <p:spPr>
          <a:xfrm>
            <a:off x="8223290" y="6443543"/>
            <a:ext cx="4552474" cy="356116"/>
          </a:xfrm>
          <a:prstGeom prst="rect">
            <a:avLst/>
          </a:prstGeom>
          <a:noFill/>
          <a:ln/>
        </p:spPr>
        <p:txBody>
          <a:bodyPr wrap="none" rtlCol="0" anchor="t"/>
          <a:lstStyle/>
          <a:p>
            <a:pPr marL="0" indent="0">
              <a:lnSpc>
                <a:spcPts val="2804"/>
              </a:lnSpc>
              <a:buNone/>
            </a:pPr>
            <a:r>
              <a:rPr lang="en-US" sz="2243" dirty="0">
                <a:solidFill>
                  <a:srgbClr val="CAD6DE"/>
                </a:solidFill>
                <a:latin typeface="Unbounded" pitchFamily="34" charset="0"/>
                <a:ea typeface="Unbounded" pitchFamily="34" charset="-122"/>
                <a:cs typeface="Unbounded" pitchFamily="34" charset="-120"/>
              </a:rPr>
              <a:t>Regulatory Considerations</a:t>
            </a:r>
            <a:endParaRPr lang="en-US" sz="2243" dirty="0"/>
          </a:p>
        </p:txBody>
      </p:sp>
      <p:sp>
        <p:nvSpPr>
          <p:cNvPr id="22" name="Text 17"/>
          <p:cNvSpPr/>
          <p:nvPr/>
        </p:nvSpPr>
        <p:spPr>
          <a:xfrm>
            <a:off x="8223290" y="6944916"/>
            <a:ext cx="5317331" cy="619839"/>
          </a:xfrm>
          <a:prstGeom prst="rect">
            <a:avLst/>
          </a:prstGeom>
          <a:noFill/>
          <a:ln/>
        </p:spPr>
        <p:txBody>
          <a:bodyPr wrap="square" rtlCol="0" anchor="t"/>
          <a:lstStyle/>
          <a:p>
            <a:pPr marL="0" indent="0">
              <a:lnSpc>
                <a:spcPts val="2441"/>
              </a:lnSpc>
              <a:buNone/>
            </a:pPr>
            <a:r>
              <a:rPr lang="en-US" sz="1526" dirty="0">
                <a:solidFill>
                  <a:srgbClr val="CAD6DE"/>
                </a:solidFill>
                <a:latin typeface="Cabin" pitchFamily="34" charset="0"/>
                <a:ea typeface="Cabin" pitchFamily="34" charset="-122"/>
                <a:cs typeface="Cabin" pitchFamily="34" charset="-120"/>
              </a:rPr>
              <a:t>Understanding and adhering to evolving regulations in the healthcare industry is essential for the model's deployment.</a:t>
            </a:r>
            <a:endParaRPr lang="en-US" sz="1526"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76463" y="2727246"/>
            <a:ext cx="4933474" cy="2775109"/>
          </a:xfrm>
          <a:prstGeom prst="rect">
            <a:avLst/>
          </a:prstGeom>
        </p:spPr>
      </p:pic>
      <p:sp>
        <p:nvSpPr>
          <p:cNvPr id="6" name="Text 1"/>
          <p:cNvSpPr/>
          <p:nvPr/>
        </p:nvSpPr>
        <p:spPr>
          <a:xfrm>
            <a:off x="6260187" y="750332"/>
            <a:ext cx="5516642" cy="520065"/>
          </a:xfrm>
          <a:prstGeom prst="rect">
            <a:avLst/>
          </a:prstGeom>
          <a:noFill/>
          <a:ln/>
        </p:spPr>
        <p:txBody>
          <a:bodyPr wrap="none" rtlCol="0" anchor="t"/>
          <a:lstStyle/>
          <a:p>
            <a:pPr marL="0" indent="0">
              <a:lnSpc>
                <a:spcPts val="4096"/>
              </a:lnSpc>
              <a:buNone/>
            </a:pPr>
            <a:r>
              <a:rPr lang="en-US" sz="3277" dirty="0">
                <a:solidFill>
                  <a:srgbClr val="FFFFFF"/>
                </a:solidFill>
                <a:latin typeface="Unbounded" pitchFamily="34" charset="0"/>
                <a:ea typeface="Unbounded" pitchFamily="34" charset="-122"/>
                <a:cs typeface="Unbounded" pitchFamily="34" charset="-120"/>
              </a:rPr>
              <a:t>Future Enhancements</a:t>
            </a:r>
            <a:endParaRPr lang="en-US" sz="3277" dirty="0"/>
          </a:p>
        </p:txBody>
      </p:sp>
      <p:sp>
        <p:nvSpPr>
          <p:cNvPr id="7" name="Shape 2"/>
          <p:cNvSpPr/>
          <p:nvPr/>
        </p:nvSpPr>
        <p:spPr>
          <a:xfrm>
            <a:off x="6260187" y="1519118"/>
            <a:ext cx="7596426" cy="1182767"/>
          </a:xfrm>
          <a:prstGeom prst="roundRect">
            <a:avLst>
              <a:gd name="adj" fmla="val 2804"/>
            </a:avLst>
          </a:prstGeom>
          <a:solidFill>
            <a:srgbClr val="304755"/>
          </a:solidFill>
          <a:ln/>
        </p:spPr>
      </p:sp>
      <p:sp>
        <p:nvSpPr>
          <p:cNvPr id="8" name="Text 3"/>
          <p:cNvSpPr/>
          <p:nvPr/>
        </p:nvSpPr>
        <p:spPr>
          <a:xfrm>
            <a:off x="6481167" y="1740098"/>
            <a:ext cx="4212908" cy="325160"/>
          </a:xfrm>
          <a:prstGeom prst="rect">
            <a:avLst/>
          </a:prstGeom>
          <a:noFill/>
          <a:ln/>
        </p:spPr>
        <p:txBody>
          <a:bodyPr wrap="none" rtlCol="0" anchor="t"/>
          <a:lstStyle/>
          <a:p>
            <a:pPr marL="0" indent="0">
              <a:lnSpc>
                <a:spcPts val="2560"/>
              </a:lnSpc>
              <a:buNone/>
            </a:pPr>
            <a:r>
              <a:rPr lang="en-US" sz="2048" dirty="0">
                <a:solidFill>
                  <a:srgbClr val="CAD6DE"/>
                </a:solidFill>
                <a:latin typeface="Unbounded" pitchFamily="34" charset="0"/>
                <a:ea typeface="Unbounded" pitchFamily="34" charset="-122"/>
                <a:cs typeface="Unbounded" pitchFamily="34" charset="-120"/>
              </a:rPr>
              <a:t>Incorporate Real-time Data</a:t>
            </a:r>
            <a:endParaRPr lang="en-US" sz="2048" dirty="0"/>
          </a:p>
        </p:txBody>
      </p:sp>
      <p:sp>
        <p:nvSpPr>
          <p:cNvPr id="9" name="Text 4"/>
          <p:cNvSpPr/>
          <p:nvPr/>
        </p:nvSpPr>
        <p:spPr>
          <a:xfrm>
            <a:off x="6481167" y="2197894"/>
            <a:ext cx="7154466" cy="283012"/>
          </a:xfrm>
          <a:prstGeom prst="rect">
            <a:avLst/>
          </a:prstGeom>
          <a:noFill/>
          <a:ln/>
        </p:spPr>
        <p:txBody>
          <a:bodyPr wrap="none" rtlCol="0" anchor="t"/>
          <a:lstStyle/>
          <a:p>
            <a:pPr marL="0" indent="0">
              <a:lnSpc>
                <a:spcPts val="2228"/>
              </a:lnSpc>
              <a:buNone/>
            </a:pPr>
            <a:r>
              <a:rPr lang="en-US" sz="1393" dirty="0">
                <a:solidFill>
                  <a:srgbClr val="CAD6DE"/>
                </a:solidFill>
                <a:latin typeface="Cabin" pitchFamily="34" charset="0"/>
                <a:ea typeface="Cabin" pitchFamily="34" charset="-122"/>
                <a:cs typeface="Cabin" pitchFamily="34" charset="-120"/>
              </a:rPr>
              <a:t>Integrate the model with real-time data sources to enable dynamic pricing updates.</a:t>
            </a:r>
            <a:endParaRPr lang="en-US" sz="1393" dirty="0"/>
          </a:p>
        </p:txBody>
      </p:sp>
      <p:sp>
        <p:nvSpPr>
          <p:cNvPr id="10" name="Shape 5"/>
          <p:cNvSpPr/>
          <p:nvPr/>
        </p:nvSpPr>
        <p:spPr>
          <a:xfrm>
            <a:off x="6260187" y="2922865"/>
            <a:ext cx="7596426" cy="1465778"/>
          </a:xfrm>
          <a:prstGeom prst="roundRect">
            <a:avLst>
              <a:gd name="adj" fmla="val 2263"/>
            </a:avLst>
          </a:prstGeom>
          <a:solidFill>
            <a:srgbClr val="304755"/>
          </a:solidFill>
          <a:ln/>
        </p:spPr>
      </p:sp>
      <p:sp>
        <p:nvSpPr>
          <p:cNvPr id="11" name="Text 6"/>
          <p:cNvSpPr/>
          <p:nvPr/>
        </p:nvSpPr>
        <p:spPr>
          <a:xfrm>
            <a:off x="6481167" y="3143845"/>
            <a:ext cx="5000030" cy="325160"/>
          </a:xfrm>
          <a:prstGeom prst="rect">
            <a:avLst/>
          </a:prstGeom>
          <a:noFill/>
          <a:ln/>
        </p:spPr>
        <p:txBody>
          <a:bodyPr wrap="none" rtlCol="0" anchor="t"/>
          <a:lstStyle/>
          <a:p>
            <a:pPr marL="0" indent="0">
              <a:lnSpc>
                <a:spcPts val="2560"/>
              </a:lnSpc>
              <a:buNone/>
            </a:pPr>
            <a:r>
              <a:rPr lang="en-US" sz="2048" dirty="0">
                <a:solidFill>
                  <a:srgbClr val="CAD6DE"/>
                </a:solidFill>
                <a:latin typeface="Unbounded" pitchFamily="34" charset="0"/>
                <a:ea typeface="Unbounded" pitchFamily="34" charset="-122"/>
                <a:cs typeface="Unbounded" pitchFamily="34" charset="-120"/>
              </a:rPr>
              <a:t>Personalized Recommendations</a:t>
            </a:r>
            <a:endParaRPr lang="en-US" sz="2048" dirty="0"/>
          </a:p>
        </p:txBody>
      </p:sp>
      <p:sp>
        <p:nvSpPr>
          <p:cNvPr id="12" name="Text 7"/>
          <p:cNvSpPr/>
          <p:nvPr/>
        </p:nvSpPr>
        <p:spPr>
          <a:xfrm>
            <a:off x="6481167" y="3601641"/>
            <a:ext cx="7154466" cy="566023"/>
          </a:xfrm>
          <a:prstGeom prst="rect">
            <a:avLst/>
          </a:prstGeom>
          <a:noFill/>
          <a:ln/>
        </p:spPr>
        <p:txBody>
          <a:bodyPr wrap="square" rtlCol="0" anchor="t"/>
          <a:lstStyle/>
          <a:p>
            <a:pPr marL="0" indent="0">
              <a:lnSpc>
                <a:spcPts val="2228"/>
              </a:lnSpc>
              <a:buNone/>
            </a:pPr>
            <a:r>
              <a:rPr lang="en-US" sz="1393" dirty="0">
                <a:solidFill>
                  <a:srgbClr val="CAD6DE"/>
                </a:solidFill>
                <a:latin typeface="Cabin" pitchFamily="34" charset="0"/>
                <a:ea typeface="Cabin" pitchFamily="34" charset="-122"/>
                <a:cs typeface="Cabin" pitchFamily="34" charset="-120"/>
              </a:rPr>
              <a:t>Develop personalized insurance recommendations based on individual health profiles and preferences.</a:t>
            </a:r>
            <a:endParaRPr lang="en-US" sz="1393" dirty="0"/>
          </a:p>
        </p:txBody>
      </p:sp>
      <p:sp>
        <p:nvSpPr>
          <p:cNvPr id="13" name="Shape 8"/>
          <p:cNvSpPr/>
          <p:nvPr/>
        </p:nvSpPr>
        <p:spPr>
          <a:xfrm>
            <a:off x="6260187" y="4609624"/>
            <a:ext cx="7596426" cy="1182767"/>
          </a:xfrm>
          <a:prstGeom prst="roundRect">
            <a:avLst>
              <a:gd name="adj" fmla="val 2804"/>
            </a:avLst>
          </a:prstGeom>
          <a:solidFill>
            <a:srgbClr val="304755"/>
          </a:solidFill>
          <a:ln/>
        </p:spPr>
      </p:sp>
      <p:sp>
        <p:nvSpPr>
          <p:cNvPr id="14" name="Text 9"/>
          <p:cNvSpPr/>
          <p:nvPr/>
        </p:nvSpPr>
        <p:spPr>
          <a:xfrm>
            <a:off x="6481167" y="4830604"/>
            <a:ext cx="3078837" cy="325160"/>
          </a:xfrm>
          <a:prstGeom prst="rect">
            <a:avLst/>
          </a:prstGeom>
          <a:noFill/>
          <a:ln/>
        </p:spPr>
        <p:txBody>
          <a:bodyPr wrap="none" rtlCol="0" anchor="t"/>
          <a:lstStyle/>
          <a:p>
            <a:pPr marL="0" indent="0">
              <a:lnSpc>
                <a:spcPts val="2560"/>
              </a:lnSpc>
              <a:buNone/>
            </a:pPr>
            <a:r>
              <a:rPr lang="en-US" sz="2048" dirty="0">
                <a:solidFill>
                  <a:srgbClr val="CAD6DE"/>
                </a:solidFill>
                <a:latin typeface="Unbounded" pitchFamily="34" charset="0"/>
                <a:ea typeface="Unbounded" pitchFamily="34" charset="-122"/>
                <a:cs typeface="Unbounded" pitchFamily="34" charset="-120"/>
              </a:rPr>
              <a:t>Predictive Analytics</a:t>
            </a:r>
            <a:endParaRPr lang="en-US" sz="2048" dirty="0"/>
          </a:p>
        </p:txBody>
      </p:sp>
      <p:sp>
        <p:nvSpPr>
          <p:cNvPr id="15" name="Text 10"/>
          <p:cNvSpPr/>
          <p:nvPr/>
        </p:nvSpPr>
        <p:spPr>
          <a:xfrm>
            <a:off x="6481167" y="5288399"/>
            <a:ext cx="7154466" cy="283012"/>
          </a:xfrm>
          <a:prstGeom prst="rect">
            <a:avLst/>
          </a:prstGeom>
          <a:noFill/>
          <a:ln/>
        </p:spPr>
        <p:txBody>
          <a:bodyPr wrap="none" rtlCol="0" anchor="t"/>
          <a:lstStyle/>
          <a:p>
            <a:pPr marL="0" indent="0">
              <a:lnSpc>
                <a:spcPts val="2228"/>
              </a:lnSpc>
              <a:buNone/>
            </a:pPr>
            <a:r>
              <a:rPr lang="en-US" sz="1393" dirty="0">
                <a:solidFill>
                  <a:srgbClr val="CAD6DE"/>
                </a:solidFill>
                <a:latin typeface="Cabin" pitchFamily="34" charset="0"/>
                <a:ea typeface="Cabin" pitchFamily="34" charset="-122"/>
                <a:cs typeface="Cabin" pitchFamily="34" charset="-120"/>
              </a:rPr>
              <a:t>Expand the model's capabilities to predict future healthcare trends and potential cost changes.</a:t>
            </a:r>
            <a:endParaRPr lang="en-US" sz="1393" dirty="0"/>
          </a:p>
        </p:txBody>
      </p:sp>
      <p:sp>
        <p:nvSpPr>
          <p:cNvPr id="16" name="Shape 11"/>
          <p:cNvSpPr/>
          <p:nvPr/>
        </p:nvSpPr>
        <p:spPr>
          <a:xfrm>
            <a:off x="6260187" y="6013371"/>
            <a:ext cx="7596426" cy="1465778"/>
          </a:xfrm>
          <a:prstGeom prst="roundRect">
            <a:avLst>
              <a:gd name="adj" fmla="val 2263"/>
            </a:avLst>
          </a:prstGeom>
          <a:solidFill>
            <a:srgbClr val="304755"/>
          </a:solidFill>
          <a:ln/>
        </p:spPr>
      </p:sp>
      <p:sp>
        <p:nvSpPr>
          <p:cNvPr id="17" name="Text 12"/>
          <p:cNvSpPr/>
          <p:nvPr/>
        </p:nvSpPr>
        <p:spPr>
          <a:xfrm>
            <a:off x="6481167" y="6234351"/>
            <a:ext cx="2601039" cy="325160"/>
          </a:xfrm>
          <a:prstGeom prst="rect">
            <a:avLst/>
          </a:prstGeom>
          <a:noFill/>
          <a:ln/>
        </p:spPr>
        <p:txBody>
          <a:bodyPr wrap="none" rtlCol="0" anchor="t"/>
          <a:lstStyle/>
          <a:p>
            <a:pPr marL="0" indent="0">
              <a:lnSpc>
                <a:spcPts val="2560"/>
              </a:lnSpc>
              <a:buNone/>
            </a:pPr>
            <a:r>
              <a:rPr lang="en-US" sz="2048" dirty="0">
                <a:solidFill>
                  <a:srgbClr val="CAD6DE"/>
                </a:solidFill>
                <a:latin typeface="Unbounded" pitchFamily="34" charset="0"/>
                <a:ea typeface="Unbounded" pitchFamily="34" charset="-122"/>
                <a:cs typeface="Unbounded" pitchFamily="34" charset="-120"/>
              </a:rPr>
              <a:t>Explainable AI</a:t>
            </a:r>
            <a:endParaRPr lang="en-US" sz="2048" dirty="0"/>
          </a:p>
        </p:txBody>
      </p:sp>
      <p:sp>
        <p:nvSpPr>
          <p:cNvPr id="18" name="Text 13"/>
          <p:cNvSpPr/>
          <p:nvPr/>
        </p:nvSpPr>
        <p:spPr>
          <a:xfrm>
            <a:off x="6481167" y="6692146"/>
            <a:ext cx="7154466" cy="566023"/>
          </a:xfrm>
          <a:prstGeom prst="rect">
            <a:avLst/>
          </a:prstGeom>
          <a:noFill/>
          <a:ln/>
        </p:spPr>
        <p:txBody>
          <a:bodyPr wrap="square" rtlCol="0" anchor="t"/>
          <a:lstStyle/>
          <a:p>
            <a:pPr marL="0" indent="0">
              <a:lnSpc>
                <a:spcPts val="2228"/>
              </a:lnSpc>
              <a:buNone/>
            </a:pPr>
            <a:r>
              <a:rPr lang="en-US" sz="1393" dirty="0">
                <a:solidFill>
                  <a:srgbClr val="CAD6DE"/>
                </a:solidFill>
                <a:latin typeface="Cabin" pitchFamily="34" charset="0"/>
                <a:ea typeface="Cabin" pitchFamily="34" charset="-122"/>
                <a:cs typeface="Cabin" pitchFamily="34" charset="-120"/>
              </a:rPr>
              <a:t>Enhance the model's interpretability to provide transparent and understandable insights to users.</a:t>
            </a:r>
            <a:endParaRPr lang="en-US" sz="1393"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2F62EC-0CDE-9767-9481-A8463E9DBF1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0" y="0"/>
            <a:ext cx="14630400" cy="9036050"/>
          </a:xfrm>
          <a:prstGeom prst="rect">
            <a:avLst/>
          </a:prstGeom>
        </p:spPr>
      </p:pic>
      <p:sp>
        <p:nvSpPr>
          <p:cNvPr id="4" name="TextBox 3">
            <a:extLst>
              <a:ext uri="{FF2B5EF4-FFF2-40B4-BE49-F238E27FC236}">
                <a16:creationId xmlns:a16="http://schemas.microsoft.com/office/drawing/2014/main" id="{B2FDE491-F3D9-C748-4447-49A92B1E9F3E}"/>
              </a:ext>
            </a:extLst>
          </p:cNvPr>
          <p:cNvSpPr txBox="1"/>
          <p:nvPr/>
        </p:nvSpPr>
        <p:spPr>
          <a:xfrm>
            <a:off x="0" y="9059560"/>
            <a:ext cx="14630400" cy="230832"/>
          </a:xfrm>
          <a:prstGeom prst="rect">
            <a:avLst/>
          </a:prstGeom>
          <a:noFill/>
        </p:spPr>
        <p:txBody>
          <a:bodyPr wrap="square" rtlCol="0">
            <a:spAutoFit/>
          </a:bodyPr>
          <a:lstStyle/>
          <a:p>
            <a:r>
              <a:rPr lang="en-IN" sz="900">
                <a:hlinkClick r:id="rId3" tooltip="https://www.picpedia.org/chalkboard/t/thank-you.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344407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0" y="0"/>
            <a:ext cx="5486400" cy="8229600"/>
          </a:xfrm>
          <a:prstGeom prst="rect">
            <a:avLst/>
          </a:prstGeom>
        </p:spPr>
      </p:pic>
      <p:sp>
        <p:nvSpPr>
          <p:cNvPr id="5" name="Text 1"/>
          <p:cNvSpPr/>
          <p:nvPr/>
        </p:nvSpPr>
        <p:spPr>
          <a:xfrm>
            <a:off x="6350437" y="1583293"/>
            <a:ext cx="7415927" cy="1742361"/>
          </a:xfrm>
          <a:prstGeom prst="rect">
            <a:avLst/>
          </a:prstGeom>
          <a:noFill/>
          <a:ln/>
        </p:spPr>
        <p:txBody>
          <a:bodyPr wrap="square" rtlCol="0" anchor="t"/>
          <a:lstStyle/>
          <a:p>
            <a:pPr marL="0" indent="0">
              <a:lnSpc>
                <a:spcPts val="4574"/>
              </a:lnSpc>
              <a:buNone/>
            </a:pPr>
            <a:endParaRPr lang="en-US" sz="3659" dirty="0"/>
          </a:p>
        </p:txBody>
      </p:sp>
      <p:sp>
        <p:nvSpPr>
          <p:cNvPr id="6" name="Text 2"/>
          <p:cNvSpPr/>
          <p:nvPr/>
        </p:nvSpPr>
        <p:spPr>
          <a:xfrm>
            <a:off x="6350437" y="3603308"/>
            <a:ext cx="7415927" cy="2370296"/>
          </a:xfrm>
          <a:prstGeom prst="rect">
            <a:avLst/>
          </a:prstGeom>
          <a:noFill/>
          <a:ln/>
        </p:spPr>
        <p:txBody>
          <a:bodyPr wrap="square" rtlCol="0" anchor="t"/>
          <a:lstStyle/>
          <a:p>
            <a:pPr marL="0" indent="0">
              <a:lnSpc>
                <a:spcPts val="3110"/>
              </a:lnSpc>
              <a:buNone/>
            </a:pPr>
            <a:endParaRPr lang="en-US" sz="1944" dirty="0"/>
          </a:p>
        </p:txBody>
      </p:sp>
      <p:sp>
        <p:nvSpPr>
          <p:cNvPr id="7" name="Text 3"/>
          <p:cNvSpPr/>
          <p:nvPr/>
        </p:nvSpPr>
        <p:spPr>
          <a:xfrm>
            <a:off x="6350437" y="7022783"/>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Box 8">
            <a:extLst>
              <a:ext uri="{FF2B5EF4-FFF2-40B4-BE49-F238E27FC236}">
                <a16:creationId xmlns:a16="http://schemas.microsoft.com/office/drawing/2014/main" id="{95715212-BCA7-6D7F-0C13-2031A2C91445}"/>
              </a:ext>
            </a:extLst>
          </p:cNvPr>
          <p:cNvSpPr txBox="1"/>
          <p:nvPr/>
        </p:nvSpPr>
        <p:spPr>
          <a:xfrm>
            <a:off x="5929312" y="300037"/>
            <a:ext cx="8358188" cy="7346114"/>
          </a:xfrm>
          <a:prstGeom prst="rect">
            <a:avLst/>
          </a:prstGeom>
          <a:noFill/>
        </p:spPr>
        <p:txBody>
          <a:bodyPr wrap="square" rtlCol="0">
            <a:spAutoFit/>
          </a:bodyPr>
          <a:lstStyle/>
          <a:p>
            <a:pPr>
              <a:lnSpc>
                <a:spcPct val="200000"/>
              </a:lnSpc>
            </a:pPr>
            <a:r>
              <a:rPr lang="en-US" sz="2500" b="1" dirty="0">
                <a:solidFill>
                  <a:schemeClr val="bg1"/>
                </a:solidFill>
                <a:latin typeface="Cabin"/>
                <a:ea typeface="Open sans" panose="020B0606030504020204" pitchFamily="34" charset="0"/>
                <a:cs typeface="Open sans" panose="020B0606030504020204" pitchFamily="34" charset="0"/>
              </a:rPr>
              <a:t>PROJECT OVERVIEW</a:t>
            </a:r>
          </a:p>
          <a:p>
            <a:pPr marL="342900" indent="-342900">
              <a:lnSpc>
                <a:spcPct val="200000"/>
              </a:lnSpc>
              <a:buFont typeface="+mj-lt"/>
              <a:buAutoNum type="arabicPeriod"/>
            </a:pPr>
            <a:r>
              <a:rPr lang="en-US" sz="1940" dirty="0">
                <a:solidFill>
                  <a:schemeClr val="bg1"/>
                </a:solidFill>
                <a:latin typeface="Cabin"/>
                <a:ea typeface="Open sans" panose="020B0606030504020204" pitchFamily="34" charset="0"/>
                <a:cs typeface="Open sans" panose="020B0606030504020204" pitchFamily="34" charset="0"/>
              </a:rPr>
              <a:t>Data Understanding: Gain insights into the medical insurance dataset, identifying key features that influence insurance costs.</a:t>
            </a:r>
          </a:p>
          <a:p>
            <a:pPr marL="342900" indent="-342900">
              <a:lnSpc>
                <a:spcPct val="200000"/>
              </a:lnSpc>
              <a:buFont typeface="+mj-lt"/>
              <a:buAutoNum type="arabicPeriod"/>
            </a:pPr>
            <a:r>
              <a:rPr lang="en-US" sz="1940" dirty="0">
                <a:solidFill>
                  <a:schemeClr val="bg1"/>
                </a:solidFill>
                <a:latin typeface="Cabin"/>
                <a:ea typeface="Open sans" panose="020B0606030504020204" pitchFamily="34" charset="0"/>
                <a:cs typeface="Open sans" panose="020B0606030504020204" pitchFamily="34" charset="0"/>
              </a:rPr>
              <a:t>Data Preprocessing: Clean and prepare the data for modeling, including handling missing values, encoding categorical variables, and scaling features if necessary.</a:t>
            </a:r>
          </a:p>
          <a:p>
            <a:pPr marL="342900" indent="-342900">
              <a:lnSpc>
                <a:spcPct val="200000"/>
              </a:lnSpc>
              <a:buFont typeface="+mj-lt"/>
              <a:buAutoNum type="arabicPeriod"/>
            </a:pPr>
            <a:r>
              <a:rPr lang="en-US" sz="1940" dirty="0">
                <a:solidFill>
                  <a:schemeClr val="bg1"/>
                </a:solidFill>
                <a:latin typeface="Cabin"/>
                <a:ea typeface="Open sans" panose="020B0606030504020204" pitchFamily="34" charset="0"/>
                <a:cs typeface="Open sans" panose="020B0606030504020204" pitchFamily="34" charset="0"/>
              </a:rPr>
              <a:t>Model Development: Build and evaluate different machine learning models to predict insurance costs, selecting the best-performing model.</a:t>
            </a:r>
          </a:p>
          <a:p>
            <a:pPr marL="342900" indent="-342900">
              <a:lnSpc>
                <a:spcPct val="200000"/>
              </a:lnSpc>
              <a:buFont typeface="+mj-lt"/>
              <a:buAutoNum type="arabicPeriod"/>
            </a:pPr>
            <a:r>
              <a:rPr lang="en-US" sz="1940" dirty="0">
                <a:solidFill>
                  <a:schemeClr val="bg1"/>
                </a:solidFill>
                <a:latin typeface="Cabin"/>
                <a:ea typeface="Open sans" panose="020B0606030504020204" pitchFamily="34" charset="0"/>
                <a:cs typeface="Open sans" panose="020B0606030504020204" pitchFamily="34" charset="0"/>
              </a:rPr>
              <a:t>Model Deployment: Deploy the model using Fast API, making it accessible for real-time predictions through a REST API.</a:t>
            </a:r>
          </a:p>
          <a:p>
            <a:pPr marL="342900" indent="-342900">
              <a:lnSpc>
                <a:spcPct val="200000"/>
              </a:lnSpc>
              <a:buFont typeface="+mj-lt"/>
              <a:buAutoNum type="arabicPeriod"/>
            </a:pPr>
            <a:r>
              <a:rPr lang="en-US" sz="1940" dirty="0">
                <a:solidFill>
                  <a:schemeClr val="bg1"/>
                </a:solidFill>
                <a:latin typeface="Cabin"/>
                <a:ea typeface="Open sans" panose="020B0606030504020204" pitchFamily="34" charset="0"/>
                <a:cs typeface="Open sans" panose="020B0606030504020204" pitchFamily="34" charset="0"/>
              </a:rPr>
              <a:t>Insights and Interpretation: Analyze the model’s predictions to understand the impact of various factors on insurance pricing.</a:t>
            </a:r>
            <a:endParaRPr lang="en-IN" sz="1940" dirty="0">
              <a:solidFill>
                <a:schemeClr val="bg1"/>
              </a:solidFill>
              <a:latin typeface="Cabin"/>
              <a:ea typeface="Open sans" panose="020B0606030504020204" pitchFamily="34" charset="0"/>
              <a:cs typeface="Open sans" panose="020B0606030504020204" pitchFamily="34" charset="0"/>
            </a:endParaRPr>
          </a:p>
        </p:txBody>
      </p:sp>
      <p:sp>
        <p:nvSpPr>
          <p:cNvPr id="10" name="TextBox 9">
            <a:extLst>
              <a:ext uri="{FF2B5EF4-FFF2-40B4-BE49-F238E27FC236}">
                <a16:creationId xmlns:a16="http://schemas.microsoft.com/office/drawing/2014/main" id="{07A6E12E-F9CB-711E-1AC2-BA275BC56E11}"/>
              </a:ext>
            </a:extLst>
          </p:cNvPr>
          <p:cNvSpPr txBox="1"/>
          <p:nvPr/>
        </p:nvSpPr>
        <p:spPr>
          <a:xfrm>
            <a:off x="0" y="5554980"/>
            <a:ext cx="5486400" cy="230832"/>
          </a:xfrm>
          <a:prstGeom prst="rect">
            <a:avLst/>
          </a:prstGeom>
          <a:noFill/>
        </p:spPr>
        <p:txBody>
          <a:bodyPr wrap="square" rtlCol="0">
            <a:spAutoFit/>
          </a:bodyPr>
          <a:lstStyle/>
          <a:p>
            <a:r>
              <a:rPr lang="en-IN" sz="900">
                <a:hlinkClick r:id="rId5" tooltip="https://duncanstephen.net/why-emails-and-meetings-are-good/"/>
              </a:rPr>
              <a:t>This Photo</a:t>
            </a:r>
            <a:r>
              <a:rPr lang="en-IN" sz="900"/>
              <a:t> by Unknown Author is licensed under </a:t>
            </a:r>
            <a:r>
              <a:rPr lang="en-IN" sz="900">
                <a:hlinkClick r:id="rId6" tooltip="https://creativecommons.org/licenses/by/3.0/"/>
              </a:rPr>
              <a:t>CC BY</a:t>
            </a:r>
            <a:endParaRPr lang="en-IN" sz="900"/>
          </a:p>
        </p:txBody>
      </p:sp>
    </p:spTree>
    <p:extLst>
      <p:ext uri="{BB962C8B-B14F-4D97-AF65-F5344CB8AC3E}">
        <p14:creationId xmlns:p14="http://schemas.microsoft.com/office/powerpoint/2010/main" val="3249197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6350437" y="1583293"/>
            <a:ext cx="7415927" cy="1742361"/>
          </a:xfrm>
          <a:prstGeom prst="rect">
            <a:avLst/>
          </a:prstGeom>
          <a:noFill/>
          <a:ln/>
        </p:spPr>
        <p:txBody>
          <a:bodyPr wrap="square" rtlCol="0" anchor="t"/>
          <a:lstStyle/>
          <a:p>
            <a:pPr marL="0" indent="0">
              <a:lnSpc>
                <a:spcPts val="4574"/>
              </a:lnSpc>
              <a:buNone/>
            </a:pPr>
            <a:endParaRPr lang="en-US" sz="3659" dirty="0"/>
          </a:p>
        </p:txBody>
      </p:sp>
      <p:sp>
        <p:nvSpPr>
          <p:cNvPr id="6" name="Text 2"/>
          <p:cNvSpPr/>
          <p:nvPr/>
        </p:nvSpPr>
        <p:spPr>
          <a:xfrm>
            <a:off x="6350437" y="3603308"/>
            <a:ext cx="7415927" cy="2370296"/>
          </a:xfrm>
          <a:prstGeom prst="rect">
            <a:avLst/>
          </a:prstGeom>
          <a:noFill/>
          <a:ln/>
        </p:spPr>
        <p:txBody>
          <a:bodyPr wrap="square" rtlCol="0" anchor="t"/>
          <a:lstStyle/>
          <a:p>
            <a:pPr marL="0" indent="0">
              <a:lnSpc>
                <a:spcPts val="3110"/>
              </a:lnSpc>
              <a:buNone/>
            </a:pPr>
            <a:endParaRPr lang="en-US" sz="1944" dirty="0"/>
          </a:p>
        </p:txBody>
      </p:sp>
      <p:sp>
        <p:nvSpPr>
          <p:cNvPr id="7" name="Text 3"/>
          <p:cNvSpPr/>
          <p:nvPr/>
        </p:nvSpPr>
        <p:spPr>
          <a:xfrm>
            <a:off x="6350437" y="7022783"/>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Box 8">
            <a:extLst>
              <a:ext uri="{FF2B5EF4-FFF2-40B4-BE49-F238E27FC236}">
                <a16:creationId xmlns:a16="http://schemas.microsoft.com/office/drawing/2014/main" id="{95715212-BCA7-6D7F-0C13-2031A2C91445}"/>
              </a:ext>
            </a:extLst>
          </p:cNvPr>
          <p:cNvSpPr txBox="1"/>
          <p:nvPr/>
        </p:nvSpPr>
        <p:spPr>
          <a:xfrm>
            <a:off x="373626" y="300037"/>
            <a:ext cx="13913874" cy="5738494"/>
          </a:xfrm>
          <a:prstGeom prst="rect">
            <a:avLst/>
          </a:prstGeom>
          <a:noFill/>
        </p:spPr>
        <p:txBody>
          <a:bodyPr wrap="square" rtlCol="0">
            <a:spAutoFit/>
          </a:bodyPr>
          <a:lstStyle/>
          <a:p>
            <a:pPr>
              <a:lnSpc>
                <a:spcPct val="200000"/>
              </a:lnSpc>
            </a:pPr>
            <a:r>
              <a:rPr lang="en-US" sz="4000" b="1" dirty="0">
                <a:solidFill>
                  <a:schemeClr val="bg1"/>
                </a:solidFill>
                <a:latin typeface="Cabin"/>
                <a:ea typeface="Open sans" panose="020B0606030504020204" pitchFamily="34" charset="0"/>
                <a:cs typeface="Open sans" panose="020B0606030504020204" pitchFamily="34" charset="0"/>
              </a:rPr>
              <a:t>PYTHON LIBRARIES USED</a:t>
            </a:r>
          </a:p>
          <a:p>
            <a:pPr>
              <a:lnSpc>
                <a:spcPct val="200000"/>
              </a:lnSpc>
            </a:pPr>
            <a:endParaRPr lang="en-US" sz="2500" b="1" dirty="0">
              <a:solidFill>
                <a:schemeClr val="bg1"/>
              </a:solidFill>
              <a:latin typeface="Cabin"/>
              <a:ea typeface="Open sans" panose="020B0606030504020204" pitchFamily="34" charset="0"/>
              <a:cs typeface="Open sans" panose="020B0606030504020204" pitchFamily="34" charset="0"/>
            </a:endParaRP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NumPy: A library for numerical computing, offering efficient operations on large arrays and matrices.</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Pandas: A data manipulation library providing tools for cleaning, analyzing, and managing structured data using </a:t>
            </a:r>
            <a:r>
              <a:rPr lang="en-US" sz="2000" dirty="0" err="1">
                <a:solidFill>
                  <a:schemeClr val="bg1"/>
                </a:solidFill>
                <a:latin typeface="Cabin"/>
                <a:ea typeface="Open sans" panose="020B0606030504020204" pitchFamily="34" charset="0"/>
                <a:cs typeface="Open sans" panose="020B0606030504020204" pitchFamily="34" charset="0"/>
              </a:rPr>
              <a:t>DataFrames</a:t>
            </a:r>
            <a:r>
              <a:rPr lang="en-US" sz="2000" dirty="0">
                <a:solidFill>
                  <a:schemeClr val="bg1"/>
                </a:solidFill>
                <a:latin typeface="Cabin"/>
                <a:ea typeface="Open sans" panose="020B0606030504020204" pitchFamily="34" charset="0"/>
                <a:cs typeface="Open sans" panose="020B0606030504020204" pitchFamily="34" charset="0"/>
              </a:rPr>
              <a:t> and Series.</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Seaborn: A visualization library built on Matplotlib, designed for creating statistical graphics and easy plotting of complex data.</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scikit-learn: A machine learning library that offers tools for data preprocessing, modeling, and evaluation with various algorithms.</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FastAPI: A high-performance web framework for building APIs, featuring automatic data validation, asynchronous support, and interactive documentation.</a:t>
            </a:r>
          </a:p>
        </p:txBody>
      </p:sp>
    </p:spTree>
    <p:extLst>
      <p:ext uri="{BB962C8B-B14F-4D97-AF65-F5344CB8AC3E}">
        <p14:creationId xmlns:p14="http://schemas.microsoft.com/office/powerpoint/2010/main" val="4016694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Text 1"/>
          <p:cNvSpPr/>
          <p:nvPr/>
        </p:nvSpPr>
        <p:spPr>
          <a:xfrm>
            <a:off x="6350437" y="1583293"/>
            <a:ext cx="7415927" cy="1742361"/>
          </a:xfrm>
          <a:prstGeom prst="rect">
            <a:avLst/>
          </a:prstGeom>
          <a:noFill/>
          <a:ln/>
        </p:spPr>
        <p:txBody>
          <a:bodyPr wrap="square" rtlCol="0" anchor="t"/>
          <a:lstStyle/>
          <a:p>
            <a:pPr marL="0" indent="0">
              <a:lnSpc>
                <a:spcPts val="4574"/>
              </a:lnSpc>
              <a:buNone/>
            </a:pPr>
            <a:endParaRPr lang="en-US" sz="3659" dirty="0"/>
          </a:p>
        </p:txBody>
      </p:sp>
      <p:sp>
        <p:nvSpPr>
          <p:cNvPr id="6" name="Text 2"/>
          <p:cNvSpPr/>
          <p:nvPr/>
        </p:nvSpPr>
        <p:spPr>
          <a:xfrm>
            <a:off x="6350437" y="3603308"/>
            <a:ext cx="7415927" cy="2370296"/>
          </a:xfrm>
          <a:prstGeom prst="rect">
            <a:avLst/>
          </a:prstGeom>
          <a:noFill/>
          <a:ln/>
        </p:spPr>
        <p:txBody>
          <a:bodyPr wrap="square" rtlCol="0" anchor="t"/>
          <a:lstStyle/>
          <a:p>
            <a:pPr marL="0" indent="0">
              <a:lnSpc>
                <a:spcPts val="3110"/>
              </a:lnSpc>
              <a:buNone/>
            </a:pPr>
            <a:endParaRPr lang="en-US" sz="1944" dirty="0"/>
          </a:p>
        </p:txBody>
      </p:sp>
      <p:sp>
        <p:nvSpPr>
          <p:cNvPr id="7" name="Text 3"/>
          <p:cNvSpPr/>
          <p:nvPr/>
        </p:nvSpPr>
        <p:spPr>
          <a:xfrm>
            <a:off x="6350437" y="7022783"/>
            <a:ext cx="7415927" cy="395049"/>
          </a:xfrm>
          <a:prstGeom prst="rect">
            <a:avLst/>
          </a:prstGeom>
          <a:noFill/>
          <a:ln/>
        </p:spPr>
        <p:txBody>
          <a:bodyPr wrap="none" rtlCol="0" anchor="t"/>
          <a:lstStyle/>
          <a:p>
            <a:pPr marL="0" indent="0">
              <a:lnSpc>
                <a:spcPts val="3110"/>
              </a:lnSpc>
              <a:buNone/>
            </a:pPr>
            <a:endParaRPr lang="en-US" sz="1944" dirty="0"/>
          </a:p>
        </p:txBody>
      </p:sp>
      <p:sp>
        <p:nvSpPr>
          <p:cNvPr id="9" name="TextBox 8">
            <a:extLst>
              <a:ext uri="{FF2B5EF4-FFF2-40B4-BE49-F238E27FC236}">
                <a16:creationId xmlns:a16="http://schemas.microsoft.com/office/drawing/2014/main" id="{95715212-BCA7-6D7F-0C13-2031A2C91445}"/>
              </a:ext>
            </a:extLst>
          </p:cNvPr>
          <p:cNvSpPr txBox="1"/>
          <p:nvPr/>
        </p:nvSpPr>
        <p:spPr>
          <a:xfrm>
            <a:off x="373626" y="300037"/>
            <a:ext cx="13913874" cy="5122941"/>
          </a:xfrm>
          <a:prstGeom prst="rect">
            <a:avLst/>
          </a:prstGeom>
          <a:noFill/>
        </p:spPr>
        <p:txBody>
          <a:bodyPr wrap="square" rtlCol="0">
            <a:spAutoFit/>
          </a:bodyPr>
          <a:lstStyle/>
          <a:p>
            <a:pPr>
              <a:lnSpc>
                <a:spcPct val="200000"/>
              </a:lnSpc>
            </a:pPr>
            <a:r>
              <a:rPr lang="en-US" sz="4000" b="1" dirty="0">
                <a:solidFill>
                  <a:schemeClr val="bg1"/>
                </a:solidFill>
                <a:latin typeface="Cabin"/>
                <a:ea typeface="Open sans" panose="020B0606030504020204" pitchFamily="34" charset="0"/>
                <a:cs typeface="Open sans" panose="020B0606030504020204" pitchFamily="34" charset="0"/>
              </a:rPr>
              <a:t>DATASET OVERVIEW</a:t>
            </a:r>
          </a:p>
          <a:p>
            <a:pPr>
              <a:lnSpc>
                <a:spcPct val="200000"/>
              </a:lnSpc>
            </a:pPr>
            <a:r>
              <a:rPr lang="en-US" sz="2000" dirty="0">
                <a:solidFill>
                  <a:schemeClr val="bg1"/>
                </a:solidFill>
                <a:latin typeface="Cabin"/>
                <a:ea typeface="Open sans" panose="020B0606030504020204" pitchFamily="34" charset="0"/>
                <a:cs typeface="Open sans" panose="020B0606030504020204" pitchFamily="34" charset="0"/>
              </a:rPr>
              <a:t>The dataset typically contains the following features:</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Age: The age of the individual.</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Sex: Gender of the individual (encoded as male or female).</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Bmi: Body Mass Index, a measure of body fat based on height and weight.</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Children: The number of children covered by the insurance.</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Smoker: Whether the individual is a smoker (encoded as yes or no).</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Region: Geographical region (southeast, southwest, northeast, northwest).</a:t>
            </a:r>
          </a:p>
          <a:p>
            <a:pPr marL="457200" indent="-457200">
              <a:lnSpc>
                <a:spcPct val="150000"/>
              </a:lnSpc>
              <a:buFont typeface="+mj-lt"/>
              <a:buAutoNum type="arabicPeriod"/>
            </a:pPr>
            <a:r>
              <a:rPr lang="en-US" sz="2000" dirty="0">
                <a:solidFill>
                  <a:schemeClr val="bg1"/>
                </a:solidFill>
                <a:latin typeface="Cabin"/>
                <a:ea typeface="Open sans" panose="020B0606030504020204" pitchFamily="34" charset="0"/>
                <a:cs typeface="Open sans" panose="020B0606030504020204" pitchFamily="34" charset="0"/>
              </a:rPr>
              <a:t>Charges: The medical insurance cost charged to the individual (target variable).</a:t>
            </a:r>
          </a:p>
        </p:txBody>
      </p:sp>
    </p:spTree>
    <p:extLst>
      <p:ext uri="{BB962C8B-B14F-4D97-AF65-F5344CB8AC3E}">
        <p14:creationId xmlns:p14="http://schemas.microsoft.com/office/powerpoint/2010/main" val="281191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32012" y="1908453"/>
            <a:ext cx="4910257" cy="4412575"/>
          </a:xfrm>
          <a:prstGeom prst="rect">
            <a:avLst/>
          </a:prstGeom>
        </p:spPr>
      </p:pic>
      <p:sp>
        <p:nvSpPr>
          <p:cNvPr id="6" name="Text 1"/>
          <p:cNvSpPr/>
          <p:nvPr/>
        </p:nvSpPr>
        <p:spPr>
          <a:xfrm>
            <a:off x="806529" y="1273135"/>
            <a:ext cx="7108865" cy="542092"/>
          </a:xfrm>
          <a:prstGeom prst="rect">
            <a:avLst/>
          </a:prstGeom>
          <a:noFill/>
          <a:ln/>
        </p:spPr>
        <p:txBody>
          <a:bodyPr wrap="none" rtlCol="0" anchor="t"/>
          <a:lstStyle/>
          <a:p>
            <a:pPr marL="0" indent="0">
              <a:lnSpc>
                <a:spcPts val="4270"/>
              </a:lnSpc>
              <a:buNone/>
            </a:pPr>
            <a:r>
              <a:rPr lang="en-US" sz="3416" dirty="0">
                <a:solidFill>
                  <a:srgbClr val="FFFFFF"/>
                </a:solidFill>
                <a:latin typeface="Unbounded" pitchFamily="34" charset="0"/>
                <a:ea typeface="Unbounded" pitchFamily="34" charset="-122"/>
                <a:cs typeface="Unbounded" pitchFamily="34" charset="-120"/>
              </a:rPr>
              <a:t>Introduction to the Problem</a:t>
            </a:r>
            <a:endParaRPr lang="en-US" sz="3416" dirty="0"/>
          </a:p>
        </p:txBody>
      </p:sp>
      <p:sp>
        <p:nvSpPr>
          <p:cNvPr id="7" name="Shape 2"/>
          <p:cNvSpPr/>
          <p:nvPr/>
        </p:nvSpPr>
        <p:spPr>
          <a:xfrm>
            <a:off x="806529" y="2333625"/>
            <a:ext cx="518517" cy="518517"/>
          </a:xfrm>
          <a:prstGeom prst="roundRect">
            <a:avLst>
              <a:gd name="adj" fmla="val 6667"/>
            </a:avLst>
          </a:prstGeom>
          <a:solidFill>
            <a:srgbClr val="304755"/>
          </a:solidFill>
          <a:ln/>
        </p:spPr>
      </p:sp>
      <p:sp>
        <p:nvSpPr>
          <p:cNvPr id="8" name="Text 3"/>
          <p:cNvSpPr/>
          <p:nvPr/>
        </p:nvSpPr>
        <p:spPr>
          <a:xfrm>
            <a:off x="989171" y="2430185"/>
            <a:ext cx="153233" cy="325398"/>
          </a:xfrm>
          <a:prstGeom prst="rect">
            <a:avLst/>
          </a:prstGeom>
          <a:noFill/>
          <a:ln/>
        </p:spPr>
        <p:txBody>
          <a:bodyPr wrap="none" rtlCol="0" anchor="t"/>
          <a:lstStyle/>
          <a:p>
            <a:pPr marL="0" indent="0" algn="ctr">
              <a:lnSpc>
                <a:spcPts val="2562"/>
              </a:lnSpc>
              <a:buNone/>
            </a:pPr>
            <a:r>
              <a:rPr lang="en-US" sz="2562" dirty="0">
                <a:solidFill>
                  <a:srgbClr val="CAD6DE"/>
                </a:solidFill>
                <a:latin typeface="Unbounded" pitchFamily="34" charset="0"/>
                <a:ea typeface="Unbounded" pitchFamily="34" charset="-122"/>
                <a:cs typeface="Unbounded" pitchFamily="34" charset="-120"/>
              </a:rPr>
              <a:t>1</a:t>
            </a:r>
            <a:endParaRPr lang="en-US" sz="2562" dirty="0"/>
          </a:p>
        </p:txBody>
      </p:sp>
      <p:sp>
        <p:nvSpPr>
          <p:cNvPr id="9" name="Text 4"/>
          <p:cNvSpPr/>
          <p:nvPr/>
        </p:nvSpPr>
        <p:spPr>
          <a:xfrm>
            <a:off x="1555433" y="2333625"/>
            <a:ext cx="5059085" cy="338852"/>
          </a:xfrm>
          <a:prstGeom prst="rect">
            <a:avLst/>
          </a:prstGeom>
          <a:noFill/>
          <a:ln/>
        </p:spPr>
        <p:txBody>
          <a:bodyPr wrap="none" rtlCol="0" anchor="t"/>
          <a:lstStyle/>
          <a:p>
            <a:pPr marL="0" indent="0">
              <a:lnSpc>
                <a:spcPts val="2669"/>
              </a:lnSpc>
              <a:buNone/>
            </a:pPr>
            <a:r>
              <a:rPr lang="en-US" sz="2135" dirty="0">
                <a:solidFill>
                  <a:srgbClr val="CAD6DE"/>
                </a:solidFill>
                <a:latin typeface="Unbounded" pitchFamily="34" charset="0"/>
                <a:ea typeface="Unbounded" pitchFamily="34" charset="-122"/>
                <a:cs typeface="Unbounded" pitchFamily="34" charset="-120"/>
              </a:rPr>
              <a:t>Importance of Accurate Pricing</a:t>
            </a:r>
            <a:endParaRPr lang="en-US" sz="2135" dirty="0"/>
          </a:p>
        </p:txBody>
      </p:sp>
      <p:sp>
        <p:nvSpPr>
          <p:cNvPr id="10" name="Text 5"/>
          <p:cNvSpPr/>
          <p:nvPr/>
        </p:nvSpPr>
        <p:spPr>
          <a:xfrm>
            <a:off x="1555433" y="2810708"/>
            <a:ext cx="6782038" cy="737473"/>
          </a:xfrm>
          <a:prstGeom prst="rect">
            <a:avLst/>
          </a:prstGeom>
          <a:noFill/>
          <a:ln/>
        </p:spPr>
        <p:txBody>
          <a:bodyPr wrap="square" rtlCol="0" anchor="t"/>
          <a:lstStyle/>
          <a:p>
            <a:pPr marL="0" indent="0">
              <a:lnSpc>
                <a:spcPts val="2903"/>
              </a:lnSpc>
              <a:buNone/>
            </a:pPr>
            <a:r>
              <a:rPr lang="en-US" sz="1815" dirty="0">
                <a:solidFill>
                  <a:srgbClr val="CAD6DE"/>
                </a:solidFill>
                <a:latin typeface="Cabin" pitchFamily="34" charset="0"/>
                <a:ea typeface="Cabin" pitchFamily="34" charset="-122"/>
                <a:cs typeface="Cabin" pitchFamily="34" charset="-120"/>
              </a:rPr>
              <a:t>Precise medical insurance pricing is crucial for both consumers and providers to ensure affordable and sustainable healthcare coverage.</a:t>
            </a:r>
            <a:endParaRPr lang="en-US" sz="1815" dirty="0"/>
          </a:p>
        </p:txBody>
      </p:sp>
      <p:sp>
        <p:nvSpPr>
          <p:cNvPr id="11" name="Shape 6"/>
          <p:cNvSpPr/>
          <p:nvPr/>
        </p:nvSpPr>
        <p:spPr>
          <a:xfrm>
            <a:off x="806529" y="4037767"/>
            <a:ext cx="518517" cy="518517"/>
          </a:xfrm>
          <a:prstGeom prst="roundRect">
            <a:avLst>
              <a:gd name="adj" fmla="val 6667"/>
            </a:avLst>
          </a:prstGeom>
          <a:solidFill>
            <a:srgbClr val="304755"/>
          </a:solidFill>
          <a:ln/>
        </p:spPr>
      </p:sp>
      <p:sp>
        <p:nvSpPr>
          <p:cNvPr id="12" name="Text 7"/>
          <p:cNvSpPr/>
          <p:nvPr/>
        </p:nvSpPr>
        <p:spPr>
          <a:xfrm>
            <a:off x="937379" y="4134326"/>
            <a:ext cx="256699" cy="325398"/>
          </a:xfrm>
          <a:prstGeom prst="rect">
            <a:avLst/>
          </a:prstGeom>
          <a:noFill/>
          <a:ln/>
        </p:spPr>
        <p:txBody>
          <a:bodyPr wrap="none" rtlCol="0" anchor="t"/>
          <a:lstStyle/>
          <a:p>
            <a:pPr marL="0" indent="0" algn="ctr">
              <a:lnSpc>
                <a:spcPts val="2562"/>
              </a:lnSpc>
              <a:buNone/>
            </a:pPr>
            <a:r>
              <a:rPr lang="en-US" sz="2562" dirty="0">
                <a:solidFill>
                  <a:srgbClr val="CAD6DE"/>
                </a:solidFill>
                <a:latin typeface="Unbounded" pitchFamily="34" charset="0"/>
                <a:ea typeface="Unbounded" pitchFamily="34" charset="-122"/>
                <a:cs typeface="Unbounded" pitchFamily="34" charset="-120"/>
              </a:rPr>
              <a:t>2</a:t>
            </a:r>
            <a:endParaRPr lang="en-US" sz="2562" dirty="0"/>
          </a:p>
        </p:txBody>
      </p:sp>
      <p:sp>
        <p:nvSpPr>
          <p:cNvPr id="13" name="Text 8"/>
          <p:cNvSpPr/>
          <p:nvPr/>
        </p:nvSpPr>
        <p:spPr>
          <a:xfrm>
            <a:off x="1555433" y="4037767"/>
            <a:ext cx="3310771" cy="338852"/>
          </a:xfrm>
          <a:prstGeom prst="rect">
            <a:avLst/>
          </a:prstGeom>
          <a:noFill/>
          <a:ln/>
        </p:spPr>
        <p:txBody>
          <a:bodyPr wrap="none" rtlCol="0" anchor="t"/>
          <a:lstStyle/>
          <a:p>
            <a:pPr marL="0" indent="0">
              <a:lnSpc>
                <a:spcPts val="2669"/>
              </a:lnSpc>
              <a:buNone/>
            </a:pPr>
            <a:r>
              <a:rPr lang="en-US" sz="2135" dirty="0">
                <a:solidFill>
                  <a:srgbClr val="CAD6DE"/>
                </a:solidFill>
                <a:latin typeface="Unbounded" pitchFamily="34" charset="0"/>
                <a:ea typeface="Unbounded" pitchFamily="34" charset="-122"/>
                <a:cs typeface="Unbounded" pitchFamily="34" charset="-120"/>
              </a:rPr>
              <a:t>Challenges in Pricing</a:t>
            </a:r>
            <a:endParaRPr lang="en-US" sz="2135" dirty="0"/>
          </a:p>
        </p:txBody>
      </p:sp>
      <p:sp>
        <p:nvSpPr>
          <p:cNvPr id="14" name="Text 9"/>
          <p:cNvSpPr/>
          <p:nvPr/>
        </p:nvSpPr>
        <p:spPr>
          <a:xfrm>
            <a:off x="1555433" y="4514850"/>
            <a:ext cx="6782038" cy="737473"/>
          </a:xfrm>
          <a:prstGeom prst="rect">
            <a:avLst/>
          </a:prstGeom>
          <a:noFill/>
          <a:ln/>
        </p:spPr>
        <p:txBody>
          <a:bodyPr wrap="square" rtlCol="0" anchor="t"/>
          <a:lstStyle/>
          <a:p>
            <a:pPr marL="0" indent="0">
              <a:lnSpc>
                <a:spcPts val="2903"/>
              </a:lnSpc>
              <a:buNone/>
            </a:pPr>
            <a:r>
              <a:rPr lang="en-US" sz="1815" dirty="0">
                <a:solidFill>
                  <a:srgbClr val="CAD6DE"/>
                </a:solidFill>
                <a:latin typeface="Cabin" pitchFamily="34" charset="0"/>
                <a:ea typeface="Cabin" pitchFamily="34" charset="-122"/>
                <a:cs typeface="Cabin" pitchFamily="34" charset="-120"/>
              </a:rPr>
              <a:t>Factors like individual health profiles, regional variations, and changing regulations make medical insurance pricing a complex task.</a:t>
            </a:r>
            <a:endParaRPr lang="en-US" sz="1815" dirty="0"/>
          </a:p>
        </p:txBody>
      </p:sp>
      <p:sp>
        <p:nvSpPr>
          <p:cNvPr id="15" name="Shape 10"/>
          <p:cNvSpPr/>
          <p:nvPr/>
        </p:nvSpPr>
        <p:spPr>
          <a:xfrm>
            <a:off x="806529" y="5741908"/>
            <a:ext cx="518517" cy="518517"/>
          </a:xfrm>
          <a:prstGeom prst="roundRect">
            <a:avLst>
              <a:gd name="adj" fmla="val 6667"/>
            </a:avLst>
          </a:prstGeom>
          <a:solidFill>
            <a:srgbClr val="304755"/>
          </a:solidFill>
          <a:ln/>
        </p:spPr>
      </p:sp>
      <p:sp>
        <p:nvSpPr>
          <p:cNvPr id="16" name="Text 11"/>
          <p:cNvSpPr/>
          <p:nvPr/>
        </p:nvSpPr>
        <p:spPr>
          <a:xfrm>
            <a:off x="934998" y="5838468"/>
            <a:ext cx="261580" cy="325398"/>
          </a:xfrm>
          <a:prstGeom prst="rect">
            <a:avLst/>
          </a:prstGeom>
          <a:noFill/>
          <a:ln/>
        </p:spPr>
        <p:txBody>
          <a:bodyPr wrap="none" rtlCol="0" anchor="t"/>
          <a:lstStyle/>
          <a:p>
            <a:pPr marL="0" indent="0" algn="ctr">
              <a:lnSpc>
                <a:spcPts val="2562"/>
              </a:lnSpc>
              <a:buNone/>
            </a:pPr>
            <a:r>
              <a:rPr lang="en-US" sz="2562" dirty="0">
                <a:solidFill>
                  <a:srgbClr val="CAD6DE"/>
                </a:solidFill>
                <a:latin typeface="Unbounded" pitchFamily="34" charset="0"/>
                <a:ea typeface="Unbounded" pitchFamily="34" charset="-122"/>
                <a:cs typeface="Unbounded" pitchFamily="34" charset="-120"/>
              </a:rPr>
              <a:t>3</a:t>
            </a:r>
            <a:endParaRPr lang="en-US" sz="2562" dirty="0"/>
          </a:p>
        </p:txBody>
      </p:sp>
      <p:sp>
        <p:nvSpPr>
          <p:cNvPr id="17" name="Text 12"/>
          <p:cNvSpPr/>
          <p:nvPr/>
        </p:nvSpPr>
        <p:spPr>
          <a:xfrm>
            <a:off x="1555433" y="5741908"/>
            <a:ext cx="2711172" cy="338852"/>
          </a:xfrm>
          <a:prstGeom prst="rect">
            <a:avLst/>
          </a:prstGeom>
          <a:noFill/>
          <a:ln/>
        </p:spPr>
        <p:txBody>
          <a:bodyPr wrap="none" rtlCol="0" anchor="t"/>
          <a:lstStyle/>
          <a:p>
            <a:pPr marL="0" indent="0">
              <a:lnSpc>
                <a:spcPts val="2669"/>
              </a:lnSpc>
              <a:buNone/>
            </a:pPr>
            <a:r>
              <a:rPr lang="en-US" sz="2135" dirty="0">
                <a:solidFill>
                  <a:srgbClr val="CAD6DE"/>
                </a:solidFill>
                <a:latin typeface="Unbounded" pitchFamily="34" charset="0"/>
                <a:ea typeface="Unbounded" pitchFamily="34" charset="-122"/>
                <a:cs typeface="Unbounded" pitchFamily="34" charset="-120"/>
              </a:rPr>
              <a:t>Objective</a:t>
            </a:r>
            <a:endParaRPr lang="en-US" sz="2135" dirty="0"/>
          </a:p>
        </p:txBody>
      </p:sp>
      <p:sp>
        <p:nvSpPr>
          <p:cNvPr id="18" name="Text 13"/>
          <p:cNvSpPr/>
          <p:nvPr/>
        </p:nvSpPr>
        <p:spPr>
          <a:xfrm>
            <a:off x="1555433" y="6218992"/>
            <a:ext cx="6782038" cy="737473"/>
          </a:xfrm>
          <a:prstGeom prst="rect">
            <a:avLst/>
          </a:prstGeom>
          <a:noFill/>
          <a:ln/>
        </p:spPr>
        <p:txBody>
          <a:bodyPr wrap="square" rtlCol="0" anchor="t"/>
          <a:lstStyle/>
          <a:p>
            <a:pPr marL="0" indent="0">
              <a:lnSpc>
                <a:spcPts val="2903"/>
              </a:lnSpc>
              <a:buNone/>
            </a:pPr>
            <a:r>
              <a:rPr lang="en-US" sz="1815" dirty="0">
                <a:solidFill>
                  <a:srgbClr val="CAD6DE"/>
                </a:solidFill>
                <a:latin typeface="Cabin" pitchFamily="34" charset="0"/>
                <a:ea typeface="Cabin" pitchFamily="34" charset="-122"/>
                <a:cs typeface="Cabin" pitchFamily="34" charset="-120"/>
              </a:rPr>
              <a:t>To develop a predictive model that can forecast medical insurance prices based on relevant data points.</a:t>
            </a:r>
            <a:endParaRPr lang="en-US" sz="181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491740"/>
            <a:ext cx="4869180" cy="3246120"/>
          </a:xfrm>
          <a:prstGeom prst="rect">
            <a:avLst/>
          </a:prstGeom>
        </p:spPr>
      </p:pic>
      <p:sp>
        <p:nvSpPr>
          <p:cNvPr id="6" name="Text 1"/>
          <p:cNvSpPr/>
          <p:nvPr/>
        </p:nvSpPr>
        <p:spPr>
          <a:xfrm>
            <a:off x="864037" y="763786"/>
            <a:ext cx="7415927" cy="1161574"/>
          </a:xfrm>
          <a:prstGeom prst="rect">
            <a:avLst/>
          </a:prstGeom>
          <a:noFill/>
          <a:ln/>
        </p:spPr>
        <p:txBody>
          <a:bodyPr wrap="square" rtlCol="0" anchor="t"/>
          <a:lstStyle/>
          <a:p>
            <a:pPr marL="0" indent="0">
              <a:lnSpc>
                <a:spcPts val="4574"/>
              </a:lnSpc>
              <a:buNone/>
            </a:pPr>
            <a:r>
              <a:rPr lang="en-US" sz="3659" dirty="0">
                <a:solidFill>
                  <a:srgbClr val="FFFFFF"/>
                </a:solidFill>
                <a:latin typeface="Unbounded" pitchFamily="34" charset="0"/>
                <a:ea typeface="Unbounded" pitchFamily="34" charset="-122"/>
                <a:cs typeface="Unbounded" pitchFamily="34" charset="-120"/>
              </a:rPr>
              <a:t>Data Collection and Preprocessing</a:t>
            </a:r>
            <a:endParaRPr lang="en-US" sz="3659" dirty="0"/>
          </a:p>
        </p:txBody>
      </p:sp>
      <p:sp>
        <p:nvSpPr>
          <p:cNvPr id="7" name="Shape 2"/>
          <p:cNvSpPr/>
          <p:nvPr/>
        </p:nvSpPr>
        <p:spPr>
          <a:xfrm>
            <a:off x="864037" y="2203013"/>
            <a:ext cx="7415927" cy="1589723"/>
          </a:xfrm>
          <a:prstGeom prst="roundRect">
            <a:avLst>
              <a:gd name="adj" fmla="val 2330"/>
            </a:avLst>
          </a:prstGeom>
          <a:solidFill>
            <a:srgbClr val="304755"/>
          </a:solidFill>
          <a:ln/>
        </p:spPr>
      </p:sp>
      <p:sp>
        <p:nvSpPr>
          <p:cNvPr id="8" name="Text 3"/>
          <p:cNvSpPr/>
          <p:nvPr/>
        </p:nvSpPr>
        <p:spPr>
          <a:xfrm>
            <a:off x="1110853" y="2449830"/>
            <a:ext cx="6922294" cy="315992"/>
          </a:xfrm>
          <a:prstGeom prst="rect">
            <a:avLst/>
          </a:prstGeom>
          <a:noFill/>
          <a:ln/>
        </p:spPr>
        <p:txBody>
          <a:bodyPr wrap="non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Data Sources</a:t>
            </a:r>
            <a:endParaRPr lang="en-US" sz="1555" dirty="0"/>
          </a:p>
        </p:txBody>
      </p:sp>
      <p:sp>
        <p:nvSpPr>
          <p:cNvPr id="9" name="Text 4"/>
          <p:cNvSpPr/>
          <p:nvPr/>
        </p:nvSpPr>
        <p:spPr>
          <a:xfrm>
            <a:off x="1110853" y="2913936"/>
            <a:ext cx="6922294"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Gather data from various sources, including insurance providers, government databases, and healthcare organizations.</a:t>
            </a:r>
            <a:endParaRPr lang="en-US" sz="1555" dirty="0"/>
          </a:p>
        </p:txBody>
      </p:sp>
      <p:sp>
        <p:nvSpPr>
          <p:cNvPr id="10" name="Shape 5"/>
          <p:cNvSpPr/>
          <p:nvPr/>
        </p:nvSpPr>
        <p:spPr>
          <a:xfrm>
            <a:off x="864037" y="4039553"/>
            <a:ext cx="7415927" cy="1589723"/>
          </a:xfrm>
          <a:prstGeom prst="roundRect">
            <a:avLst>
              <a:gd name="adj" fmla="val 2330"/>
            </a:avLst>
          </a:prstGeom>
          <a:solidFill>
            <a:srgbClr val="304755"/>
          </a:solidFill>
          <a:ln/>
        </p:spPr>
      </p:sp>
      <p:sp>
        <p:nvSpPr>
          <p:cNvPr id="11" name="Text 6"/>
          <p:cNvSpPr/>
          <p:nvPr/>
        </p:nvSpPr>
        <p:spPr>
          <a:xfrm>
            <a:off x="1110853" y="4286369"/>
            <a:ext cx="6922294" cy="315992"/>
          </a:xfrm>
          <a:prstGeom prst="rect">
            <a:avLst/>
          </a:prstGeom>
          <a:noFill/>
          <a:ln/>
        </p:spPr>
        <p:txBody>
          <a:bodyPr wrap="non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Data Cleaning</a:t>
            </a:r>
            <a:endParaRPr lang="en-US" sz="1555" dirty="0"/>
          </a:p>
        </p:txBody>
      </p:sp>
      <p:sp>
        <p:nvSpPr>
          <p:cNvPr id="12" name="Text 7"/>
          <p:cNvSpPr/>
          <p:nvPr/>
        </p:nvSpPr>
        <p:spPr>
          <a:xfrm>
            <a:off x="1110853" y="4750475"/>
            <a:ext cx="6922294"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Clean and preprocess the data, addressing missing values, outliers, and inconsistencies to ensure data quality.</a:t>
            </a:r>
            <a:endParaRPr lang="en-US" sz="1555" dirty="0"/>
          </a:p>
        </p:txBody>
      </p:sp>
      <p:sp>
        <p:nvSpPr>
          <p:cNvPr id="13" name="Shape 8"/>
          <p:cNvSpPr/>
          <p:nvPr/>
        </p:nvSpPr>
        <p:spPr>
          <a:xfrm>
            <a:off x="864037" y="5876092"/>
            <a:ext cx="7415927" cy="1589723"/>
          </a:xfrm>
          <a:prstGeom prst="roundRect">
            <a:avLst>
              <a:gd name="adj" fmla="val 2330"/>
            </a:avLst>
          </a:prstGeom>
          <a:solidFill>
            <a:srgbClr val="304755"/>
          </a:solidFill>
          <a:ln/>
        </p:spPr>
      </p:sp>
      <p:sp>
        <p:nvSpPr>
          <p:cNvPr id="14" name="Text 9"/>
          <p:cNvSpPr/>
          <p:nvPr/>
        </p:nvSpPr>
        <p:spPr>
          <a:xfrm>
            <a:off x="1110853" y="6122908"/>
            <a:ext cx="6922294" cy="315992"/>
          </a:xfrm>
          <a:prstGeom prst="rect">
            <a:avLst/>
          </a:prstGeom>
          <a:noFill/>
          <a:ln/>
        </p:spPr>
        <p:txBody>
          <a:bodyPr wrap="non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Feature Selection</a:t>
            </a:r>
            <a:endParaRPr lang="en-US" sz="1555" dirty="0"/>
          </a:p>
        </p:txBody>
      </p:sp>
      <p:sp>
        <p:nvSpPr>
          <p:cNvPr id="15" name="Text 10"/>
          <p:cNvSpPr/>
          <p:nvPr/>
        </p:nvSpPr>
        <p:spPr>
          <a:xfrm>
            <a:off x="1110853" y="6587014"/>
            <a:ext cx="6922294" cy="631984"/>
          </a:xfrm>
          <a:prstGeom prst="rect">
            <a:avLst/>
          </a:prstGeom>
          <a:noFill/>
          <a:ln/>
        </p:spPr>
        <p:txBody>
          <a:bodyPr wrap="square" rtlCol="0" anchor="t"/>
          <a:lstStyle/>
          <a:p>
            <a:pPr marL="0" indent="0">
              <a:lnSpc>
                <a:spcPts val="2488"/>
              </a:lnSpc>
              <a:buNone/>
            </a:pPr>
            <a:r>
              <a:rPr lang="en-US" sz="1555" dirty="0">
                <a:solidFill>
                  <a:srgbClr val="CAD6DE"/>
                </a:solidFill>
                <a:latin typeface="Cabin" pitchFamily="34" charset="0"/>
                <a:ea typeface="Cabin" pitchFamily="34" charset="-122"/>
                <a:cs typeface="Cabin" pitchFamily="34" charset="-120"/>
              </a:rPr>
              <a:t>Identify the most relevant features that influence medical insurance pricing, such as age, location, and health conditions.</a:t>
            </a:r>
            <a:endParaRPr lang="en-US" sz="155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73480" y="656987"/>
            <a:ext cx="6980753" cy="562094"/>
          </a:xfrm>
          <a:prstGeom prst="rect">
            <a:avLst/>
          </a:prstGeom>
          <a:noFill/>
          <a:ln/>
        </p:spPr>
        <p:txBody>
          <a:bodyPr wrap="none" rtlCol="0" anchor="t"/>
          <a:lstStyle/>
          <a:p>
            <a:pPr marL="0" indent="0">
              <a:lnSpc>
                <a:spcPts val="4427"/>
              </a:lnSpc>
              <a:buNone/>
            </a:pPr>
            <a:r>
              <a:rPr lang="en-US" sz="3541" dirty="0">
                <a:solidFill>
                  <a:srgbClr val="FFFFFF"/>
                </a:solidFill>
                <a:latin typeface="Unbounded" pitchFamily="34" charset="0"/>
                <a:ea typeface="Unbounded" pitchFamily="34" charset="-122"/>
                <a:cs typeface="Unbounded" pitchFamily="34" charset="-120"/>
              </a:rPr>
              <a:t>Exploratory Data Analysis</a:t>
            </a:r>
            <a:endParaRPr lang="en-US" sz="3541" dirty="0"/>
          </a:p>
        </p:txBody>
      </p:sp>
      <p:pic>
        <p:nvPicPr>
          <p:cNvPr id="5" name="Image 1" descr="preencoded.png"/>
          <p:cNvPicPr>
            <a:picLocks noChangeAspect="1"/>
          </p:cNvPicPr>
          <p:nvPr/>
        </p:nvPicPr>
        <p:blipFill>
          <a:blip r:embed="rId4"/>
          <a:stretch>
            <a:fillRect/>
          </a:stretch>
        </p:blipFill>
        <p:spPr>
          <a:xfrm>
            <a:off x="1173480" y="1756529"/>
            <a:ext cx="3705344" cy="2832735"/>
          </a:xfrm>
          <a:prstGeom prst="rect">
            <a:avLst/>
          </a:prstGeom>
        </p:spPr>
      </p:pic>
      <p:sp>
        <p:nvSpPr>
          <p:cNvPr id="6" name="Text 2"/>
          <p:cNvSpPr/>
          <p:nvPr/>
        </p:nvSpPr>
        <p:spPr>
          <a:xfrm>
            <a:off x="1173480" y="4857988"/>
            <a:ext cx="2846189" cy="351353"/>
          </a:xfrm>
          <a:prstGeom prst="rect">
            <a:avLst/>
          </a:prstGeom>
          <a:noFill/>
          <a:ln/>
        </p:spPr>
        <p:txBody>
          <a:bodyPr wrap="none" rtlCol="0" anchor="t"/>
          <a:lstStyle/>
          <a:p>
            <a:pPr marL="0" indent="0">
              <a:lnSpc>
                <a:spcPts val="2767"/>
              </a:lnSpc>
              <a:buNone/>
            </a:pPr>
            <a:r>
              <a:rPr lang="en-US" sz="2213" dirty="0">
                <a:solidFill>
                  <a:srgbClr val="FFFFFF"/>
                </a:solidFill>
                <a:latin typeface="Unbounded" pitchFamily="34" charset="0"/>
                <a:ea typeface="Unbounded" pitchFamily="34" charset="-122"/>
                <a:cs typeface="Unbounded" pitchFamily="34" charset="-120"/>
              </a:rPr>
              <a:t>Identify Patterns</a:t>
            </a:r>
            <a:endParaRPr lang="en-US" sz="2213" dirty="0"/>
          </a:p>
        </p:txBody>
      </p:sp>
      <p:sp>
        <p:nvSpPr>
          <p:cNvPr id="7" name="Text 3"/>
          <p:cNvSpPr/>
          <p:nvPr/>
        </p:nvSpPr>
        <p:spPr>
          <a:xfrm>
            <a:off x="1173480" y="5448181"/>
            <a:ext cx="3705344" cy="1146929"/>
          </a:xfrm>
          <a:prstGeom prst="rect">
            <a:avLst/>
          </a:prstGeom>
          <a:noFill/>
          <a:ln/>
        </p:spPr>
        <p:txBody>
          <a:bodyPr wrap="square" rtlCol="0" anchor="t"/>
          <a:lstStyle/>
          <a:p>
            <a:pPr marL="0" indent="0">
              <a:lnSpc>
                <a:spcPts val="3010"/>
              </a:lnSpc>
              <a:buNone/>
            </a:pPr>
            <a:r>
              <a:rPr lang="en-US" sz="1881" dirty="0">
                <a:solidFill>
                  <a:srgbClr val="CAD6DE"/>
                </a:solidFill>
                <a:latin typeface="Cabin" pitchFamily="34" charset="0"/>
                <a:ea typeface="Cabin" pitchFamily="34" charset="-122"/>
                <a:cs typeface="Cabin" pitchFamily="34" charset="-120"/>
              </a:rPr>
              <a:t>Analyze the data to uncover trends, correlations, and relationships between different variables.</a:t>
            </a:r>
            <a:endParaRPr lang="en-US" sz="1881" dirty="0"/>
          </a:p>
        </p:txBody>
      </p:sp>
      <p:pic>
        <p:nvPicPr>
          <p:cNvPr id="8" name="Image 2" descr="preencoded.png"/>
          <p:cNvPicPr>
            <a:picLocks noChangeAspect="1"/>
          </p:cNvPicPr>
          <p:nvPr/>
        </p:nvPicPr>
        <p:blipFill>
          <a:blip r:embed="rId5"/>
          <a:stretch>
            <a:fillRect/>
          </a:stretch>
        </p:blipFill>
        <p:spPr>
          <a:xfrm>
            <a:off x="5469374" y="1756529"/>
            <a:ext cx="3705344" cy="2864168"/>
          </a:xfrm>
          <a:prstGeom prst="rect">
            <a:avLst/>
          </a:prstGeom>
        </p:spPr>
      </p:pic>
      <p:sp>
        <p:nvSpPr>
          <p:cNvPr id="9" name="Text 4"/>
          <p:cNvSpPr/>
          <p:nvPr/>
        </p:nvSpPr>
        <p:spPr>
          <a:xfrm>
            <a:off x="5469374" y="4889421"/>
            <a:ext cx="3705344" cy="702707"/>
          </a:xfrm>
          <a:prstGeom prst="rect">
            <a:avLst/>
          </a:prstGeom>
          <a:noFill/>
          <a:ln/>
        </p:spPr>
        <p:txBody>
          <a:bodyPr wrap="square" rtlCol="0" anchor="t"/>
          <a:lstStyle/>
          <a:p>
            <a:pPr marL="0" indent="0">
              <a:lnSpc>
                <a:spcPts val="2767"/>
              </a:lnSpc>
              <a:buNone/>
            </a:pPr>
            <a:r>
              <a:rPr lang="en-US" sz="2213" dirty="0">
                <a:solidFill>
                  <a:srgbClr val="FFFFFF"/>
                </a:solidFill>
                <a:latin typeface="Unbounded" pitchFamily="34" charset="0"/>
                <a:ea typeface="Unbounded" pitchFamily="34" charset="-122"/>
                <a:cs typeface="Unbounded" pitchFamily="34" charset="-120"/>
              </a:rPr>
              <a:t>Understand Distributions</a:t>
            </a:r>
            <a:endParaRPr lang="en-US" sz="2213" dirty="0"/>
          </a:p>
        </p:txBody>
      </p:sp>
      <p:sp>
        <p:nvSpPr>
          <p:cNvPr id="10" name="Text 5"/>
          <p:cNvSpPr/>
          <p:nvPr/>
        </p:nvSpPr>
        <p:spPr>
          <a:xfrm>
            <a:off x="5462528" y="5448181"/>
            <a:ext cx="3705344" cy="1529239"/>
          </a:xfrm>
          <a:prstGeom prst="rect">
            <a:avLst/>
          </a:prstGeom>
          <a:noFill/>
          <a:ln/>
        </p:spPr>
        <p:txBody>
          <a:bodyPr wrap="square" rtlCol="0" anchor="t"/>
          <a:lstStyle/>
          <a:p>
            <a:pPr marL="0" indent="0">
              <a:lnSpc>
                <a:spcPts val="3010"/>
              </a:lnSpc>
              <a:buNone/>
            </a:pPr>
            <a:r>
              <a:rPr lang="en-US" sz="1881" dirty="0">
                <a:solidFill>
                  <a:srgbClr val="CAD6DE"/>
                </a:solidFill>
                <a:latin typeface="Cabin" pitchFamily="34" charset="0"/>
                <a:ea typeface="Cabin" pitchFamily="34" charset="-122"/>
                <a:cs typeface="Cabin" pitchFamily="34" charset="-120"/>
              </a:rPr>
              <a:t>Examine the distribution of insurance prices and other key features to gain insights into the data.</a:t>
            </a:r>
            <a:endParaRPr lang="en-US" sz="1881" dirty="0"/>
          </a:p>
        </p:txBody>
      </p:sp>
      <p:pic>
        <p:nvPicPr>
          <p:cNvPr id="11" name="Image 3" descr="preencoded.png"/>
          <p:cNvPicPr>
            <a:picLocks noChangeAspect="1"/>
          </p:cNvPicPr>
          <p:nvPr/>
        </p:nvPicPr>
        <p:blipFill>
          <a:blip r:embed="rId6"/>
          <a:stretch>
            <a:fillRect/>
          </a:stretch>
        </p:blipFill>
        <p:spPr>
          <a:xfrm>
            <a:off x="9765268" y="2337793"/>
            <a:ext cx="3173135" cy="1784866"/>
          </a:xfrm>
          <a:prstGeom prst="rect">
            <a:avLst/>
          </a:prstGeom>
        </p:spPr>
      </p:pic>
      <p:sp>
        <p:nvSpPr>
          <p:cNvPr id="12" name="Text 6"/>
          <p:cNvSpPr/>
          <p:nvPr/>
        </p:nvSpPr>
        <p:spPr>
          <a:xfrm>
            <a:off x="9765268" y="4857987"/>
            <a:ext cx="2882741" cy="351353"/>
          </a:xfrm>
          <a:prstGeom prst="rect">
            <a:avLst/>
          </a:prstGeom>
          <a:noFill/>
          <a:ln/>
        </p:spPr>
        <p:txBody>
          <a:bodyPr wrap="none" rtlCol="0" anchor="t"/>
          <a:lstStyle/>
          <a:p>
            <a:pPr marL="0" indent="0">
              <a:lnSpc>
                <a:spcPts val="2767"/>
              </a:lnSpc>
              <a:buNone/>
            </a:pPr>
            <a:r>
              <a:rPr lang="en-US" sz="2213" dirty="0">
                <a:solidFill>
                  <a:srgbClr val="FFFFFF"/>
                </a:solidFill>
                <a:latin typeface="Unbounded" pitchFamily="34" charset="0"/>
                <a:ea typeface="Unbounded" pitchFamily="34" charset="-122"/>
                <a:cs typeface="Unbounded" pitchFamily="34" charset="-120"/>
              </a:rPr>
              <a:t>Visualize Insights</a:t>
            </a:r>
            <a:endParaRPr lang="en-US" sz="2213" dirty="0"/>
          </a:p>
        </p:txBody>
      </p:sp>
      <p:sp>
        <p:nvSpPr>
          <p:cNvPr id="13" name="Text 7"/>
          <p:cNvSpPr/>
          <p:nvPr/>
        </p:nvSpPr>
        <p:spPr>
          <a:xfrm>
            <a:off x="9765268" y="5430916"/>
            <a:ext cx="3705344" cy="1529239"/>
          </a:xfrm>
          <a:prstGeom prst="rect">
            <a:avLst/>
          </a:prstGeom>
          <a:noFill/>
          <a:ln/>
        </p:spPr>
        <p:txBody>
          <a:bodyPr wrap="square" rtlCol="0" anchor="t"/>
          <a:lstStyle/>
          <a:p>
            <a:pPr marL="0" indent="0">
              <a:lnSpc>
                <a:spcPts val="3010"/>
              </a:lnSpc>
              <a:buNone/>
            </a:pPr>
            <a:r>
              <a:rPr lang="en-US" sz="1881" dirty="0">
                <a:solidFill>
                  <a:srgbClr val="CAD6DE"/>
                </a:solidFill>
                <a:latin typeface="Cabin" pitchFamily="34" charset="0"/>
                <a:ea typeface="Cabin" pitchFamily="34" charset="-122"/>
                <a:cs typeface="Cabin" pitchFamily="34" charset="-120"/>
              </a:rPr>
              <a:t>Create visualizations, such as charts and graphs, to effectively communicate the findings from the data analysis.</a:t>
            </a:r>
            <a:endParaRPr lang="en-US" sz="188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73480" y="656987"/>
            <a:ext cx="6980753" cy="562094"/>
          </a:xfrm>
          <a:prstGeom prst="rect">
            <a:avLst/>
          </a:prstGeom>
          <a:noFill/>
          <a:ln/>
        </p:spPr>
        <p:txBody>
          <a:bodyPr wrap="none" rtlCol="0" anchor="t"/>
          <a:lstStyle/>
          <a:p>
            <a:pPr marL="0" indent="0">
              <a:lnSpc>
                <a:spcPts val="4427"/>
              </a:lnSpc>
              <a:buNone/>
            </a:pPr>
            <a:r>
              <a:rPr lang="en-US" sz="3541" dirty="0">
                <a:solidFill>
                  <a:srgbClr val="FFFFFF"/>
                </a:solidFill>
                <a:latin typeface="Unbounded" pitchFamily="34" charset="0"/>
                <a:ea typeface="Unbounded" pitchFamily="34" charset="-122"/>
              </a:rPr>
              <a:t>DATA VISUALIZATION - HISTROGRAM</a:t>
            </a:r>
            <a:endParaRPr lang="en-US" sz="3541" dirty="0"/>
          </a:p>
        </p:txBody>
      </p:sp>
      <p:sp>
        <p:nvSpPr>
          <p:cNvPr id="6" name="Text 2"/>
          <p:cNvSpPr/>
          <p:nvPr/>
        </p:nvSpPr>
        <p:spPr>
          <a:xfrm>
            <a:off x="1173480" y="4857988"/>
            <a:ext cx="2846189" cy="351353"/>
          </a:xfrm>
          <a:prstGeom prst="rect">
            <a:avLst/>
          </a:prstGeom>
          <a:noFill/>
          <a:ln/>
        </p:spPr>
        <p:txBody>
          <a:bodyPr wrap="none" rtlCol="0" anchor="t"/>
          <a:lstStyle/>
          <a:p>
            <a:pPr marL="0" indent="0">
              <a:lnSpc>
                <a:spcPts val="2767"/>
              </a:lnSpc>
              <a:buNone/>
            </a:pPr>
            <a:endParaRPr lang="en-US" sz="2213" dirty="0"/>
          </a:p>
        </p:txBody>
      </p:sp>
      <p:sp>
        <p:nvSpPr>
          <p:cNvPr id="7" name="Text 3"/>
          <p:cNvSpPr/>
          <p:nvPr/>
        </p:nvSpPr>
        <p:spPr>
          <a:xfrm>
            <a:off x="1173480" y="5448181"/>
            <a:ext cx="3705344" cy="1146929"/>
          </a:xfrm>
          <a:prstGeom prst="rect">
            <a:avLst/>
          </a:prstGeom>
          <a:noFill/>
          <a:ln/>
        </p:spPr>
        <p:txBody>
          <a:bodyPr wrap="square" rtlCol="0" anchor="t"/>
          <a:lstStyle/>
          <a:p>
            <a:pPr marL="0" indent="0">
              <a:lnSpc>
                <a:spcPts val="3010"/>
              </a:lnSpc>
              <a:buNone/>
            </a:pPr>
            <a:endParaRPr lang="en-US" sz="1881" dirty="0"/>
          </a:p>
        </p:txBody>
      </p:sp>
      <p:sp>
        <p:nvSpPr>
          <p:cNvPr id="9" name="Text 4"/>
          <p:cNvSpPr/>
          <p:nvPr/>
        </p:nvSpPr>
        <p:spPr>
          <a:xfrm>
            <a:off x="5469374" y="4889421"/>
            <a:ext cx="3705344" cy="702707"/>
          </a:xfrm>
          <a:prstGeom prst="rect">
            <a:avLst/>
          </a:prstGeom>
          <a:noFill/>
          <a:ln/>
        </p:spPr>
        <p:txBody>
          <a:bodyPr wrap="square" rtlCol="0" anchor="t"/>
          <a:lstStyle/>
          <a:p>
            <a:pPr marL="0" indent="0">
              <a:lnSpc>
                <a:spcPts val="2767"/>
              </a:lnSpc>
              <a:buNone/>
            </a:pPr>
            <a:endParaRPr lang="en-US" sz="2213" dirty="0"/>
          </a:p>
        </p:txBody>
      </p:sp>
      <p:sp>
        <p:nvSpPr>
          <p:cNvPr id="10" name="Text 5"/>
          <p:cNvSpPr/>
          <p:nvPr/>
        </p:nvSpPr>
        <p:spPr>
          <a:xfrm>
            <a:off x="5469374" y="5830967"/>
            <a:ext cx="3705344" cy="1529239"/>
          </a:xfrm>
          <a:prstGeom prst="rect">
            <a:avLst/>
          </a:prstGeom>
          <a:noFill/>
          <a:ln/>
        </p:spPr>
        <p:txBody>
          <a:bodyPr wrap="square" rtlCol="0" anchor="t"/>
          <a:lstStyle/>
          <a:p>
            <a:pPr marL="0" indent="0">
              <a:lnSpc>
                <a:spcPts val="3010"/>
              </a:lnSpc>
              <a:buNone/>
            </a:pPr>
            <a:endParaRPr lang="en-US" sz="1881" dirty="0"/>
          </a:p>
        </p:txBody>
      </p:sp>
      <p:sp>
        <p:nvSpPr>
          <p:cNvPr id="12" name="Text 6"/>
          <p:cNvSpPr/>
          <p:nvPr/>
        </p:nvSpPr>
        <p:spPr>
          <a:xfrm>
            <a:off x="9765268" y="3810119"/>
            <a:ext cx="2882741" cy="351353"/>
          </a:xfrm>
          <a:prstGeom prst="rect">
            <a:avLst/>
          </a:prstGeom>
          <a:noFill/>
          <a:ln/>
        </p:spPr>
        <p:txBody>
          <a:bodyPr wrap="none" rtlCol="0" anchor="t"/>
          <a:lstStyle/>
          <a:p>
            <a:pPr marL="0" indent="0">
              <a:lnSpc>
                <a:spcPts val="2767"/>
              </a:lnSpc>
              <a:buNone/>
            </a:pPr>
            <a:endParaRPr lang="en-US" sz="2213" dirty="0"/>
          </a:p>
        </p:txBody>
      </p:sp>
      <p:sp>
        <p:nvSpPr>
          <p:cNvPr id="13" name="Text 7"/>
          <p:cNvSpPr/>
          <p:nvPr/>
        </p:nvSpPr>
        <p:spPr>
          <a:xfrm>
            <a:off x="9765268" y="4400312"/>
            <a:ext cx="3705344" cy="1529239"/>
          </a:xfrm>
          <a:prstGeom prst="rect">
            <a:avLst/>
          </a:prstGeom>
          <a:noFill/>
          <a:ln/>
        </p:spPr>
        <p:txBody>
          <a:bodyPr wrap="square" rtlCol="0" anchor="t"/>
          <a:lstStyle/>
          <a:p>
            <a:pPr marL="0" indent="0">
              <a:lnSpc>
                <a:spcPts val="3010"/>
              </a:lnSpc>
              <a:buNone/>
            </a:pPr>
            <a:endParaRPr lang="en-US" sz="1881" dirty="0"/>
          </a:p>
        </p:txBody>
      </p:sp>
      <p:pic>
        <p:nvPicPr>
          <p:cNvPr id="22" name="Picture 21">
            <a:extLst>
              <a:ext uri="{FF2B5EF4-FFF2-40B4-BE49-F238E27FC236}">
                <a16:creationId xmlns:a16="http://schemas.microsoft.com/office/drawing/2014/main" id="{4C4A3F85-3F47-D699-6FCB-8603F450F873}"/>
              </a:ext>
            </a:extLst>
          </p:cNvPr>
          <p:cNvPicPr>
            <a:picLocks noChangeAspect="1"/>
          </p:cNvPicPr>
          <p:nvPr/>
        </p:nvPicPr>
        <p:blipFill>
          <a:blip r:embed="rId4"/>
          <a:stretch>
            <a:fillRect/>
          </a:stretch>
        </p:blipFill>
        <p:spPr>
          <a:xfrm>
            <a:off x="1260990" y="1293869"/>
            <a:ext cx="5517358" cy="4031329"/>
          </a:xfrm>
          <a:prstGeom prst="rect">
            <a:avLst/>
          </a:prstGeom>
        </p:spPr>
      </p:pic>
      <p:pic>
        <p:nvPicPr>
          <p:cNvPr id="24" name="Picture 23">
            <a:extLst>
              <a:ext uri="{FF2B5EF4-FFF2-40B4-BE49-F238E27FC236}">
                <a16:creationId xmlns:a16="http://schemas.microsoft.com/office/drawing/2014/main" id="{6356109C-4A6A-7CFF-84B8-FD9A804772AA}"/>
              </a:ext>
            </a:extLst>
          </p:cNvPr>
          <p:cNvPicPr>
            <a:picLocks noChangeAspect="1"/>
          </p:cNvPicPr>
          <p:nvPr/>
        </p:nvPicPr>
        <p:blipFill>
          <a:blip r:embed="rId5"/>
          <a:stretch>
            <a:fillRect/>
          </a:stretch>
        </p:blipFill>
        <p:spPr>
          <a:xfrm>
            <a:off x="7852052" y="1293869"/>
            <a:ext cx="5517357" cy="4038429"/>
          </a:xfrm>
          <a:prstGeom prst="rect">
            <a:avLst/>
          </a:prstGeom>
        </p:spPr>
      </p:pic>
      <p:pic>
        <p:nvPicPr>
          <p:cNvPr id="28" name="Picture 27">
            <a:extLst>
              <a:ext uri="{FF2B5EF4-FFF2-40B4-BE49-F238E27FC236}">
                <a16:creationId xmlns:a16="http://schemas.microsoft.com/office/drawing/2014/main" id="{C9B2766D-3A97-F59B-C8A9-B38CD1BAB930}"/>
              </a:ext>
            </a:extLst>
          </p:cNvPr>
          <p:cNvPicPr>
            <a:picLocks noChangeAspect="1"/>
          </p:cNvPicPr>
          <p:nvPr/>
        </p:nvPicPr>
        <p:blipFill>
          <a:blip r:embed="rId6"/>
          <a:stretch>
            <a:fillRect/>
          </a:stretch>
        </p:blipFill>
        <p:spPr>
          <a:xfrm>
            <a:off x="3405801" y="5592128"/>
            <a:ext cx="7818798" cy="2004234"/>
          </a:xfrm>
          <a:prstGeom prst="rect">
            <a:avLst/>
          </a:prstGeom>
        </p:spPr>
      </p:pic>
    </p:spTree>
    <p:extLst>
      <p:ext uri="{BB962C8B-B14F-4D97-AF65-F5344CB8AC3E}">
        <p14:creationId xmlns:p14="http://schemas.microsoft.com/office/powerpoint/2010/main" val="206030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4" name="Text 1"/>
          <p:cNvSpPr/>
          <p:nvPr/>
        </p:nvSpPr>
        <p:spPr>
          <a:xfrm>
            <a:off x="1173480" y="656987"/>
            <a:ext cx="6980753" cy="562094"/>
          </a:xfrm>
          <a:prstGeom prst="rect">
            <a:avLst/>
          </a:prstGeom>
          <a:noFill/>
          <a:ln/>
        </p:spPr>
        <p:txBody>
          <a:bodyPr wrap="none" rtlCol="0" anchor="t"/>
          <a:lstStyle/>
          <a:p>
            <a:pPr marL="0" indent="0">
              <a:lnSpc>
                <a:spcPts val="4427"/>
              </a:lnSpc>
              <a:buNone/>
            </a:pPr>
            <a:r>
              <a:rPr lang="en-US" sz="3541" dirty="0">
                <a:solidFill>
                  <a:srgbClr val="FFFFFF"/>
                </a:solidFill>
                <a:latin typeface="Unbounded" pitchFamily="34" charset="0"/>
                <a:ea typeface="Unbounded" pitchFamily="34" charset="-122"/>
              </a:rPr>
              <a:t>DATA VISUALIZATION - COUNTPLOT</a:t>
            </a:r>
            <a:endParaRPr lang="en-US" sz="3541" dirty="0"/>
          </a:p>
        </p:txBody>
      </p:sp>
      <p:sp>
        <p:nvSpPr>
          <p:cNvPr id="6" name="Text 2"/>
          <p:cNvSpPr/>
          <p:nvPr/>
        </p:nvSpPr>
        <p:spPr>
          <a:xfrm>
            <a:off x="1173480" y="4857988"/>
            <a:ext cx="2846189" cy="351353"/>
          </a:xfrm>
          <a:prstGeom prst="rect">
            <a:avLst/>
          </a:prstGeom>
          <a:noFill/>
          <a:ln/>
        </p:spPr>
        <p:txBody>
          <a:bodyPr wrap="none" rtlCol="0" anchor="t"/>
          <a:lstStyle/>
          <a:p>
            <a:pPr marL="0" indent="0">
              <a:lnSpc>
                <a:spcPts val="2767"/>
              </a:lnSpc>
              <a:buNone/>
            </a:pPr>
            <a:endParaRPr lang="en-US" sz="2213" dirty="0"/>
          </a:p>
        </p:txBody>
      </p:sp>
      <p:sp>
        <p:nvSpPr>
          <p:cNvPr id="7" name="Text 3"/>
          <p:cNvSpPr/>
          <p:nvPr/>
        </p:nvSpPr>
        <p:spPr>
          <a:xfrm>
            <a:off x="1173480" y="5448181"/>
            <a:ext cx="3705344" cy="1146929"/>
          </a:xfrm>
          <a:prstGeom prst="rect">
            <a:avLst/>
          </a:prstGeom>
          <a:noFill/>
          <a:ln/>
        </p:spPr>
        <p:txBody>
          <a:bodyPr wrap="square" rtlCol="0" anchor="t"/>
          <a:lstStyle/>
          <a:p>
            <a:pPr marL="0" indent="0">
              <a:lnSpc>
                <a:spcPts val="3010"/>
              </a:lnSpc>
              <a:buNone/>
            </a:pPr>
            <a:endParaRPr lang="en-US" sz="1881" dirty="0"/>
          </a:p>
        </p:txBody>
      </p:sp>
      <p:sp>
        <p:nvSpPr>
          <p:cNvPr id="9" name="Text 4"/>
          <p:cNvSpPr/>
          <p:nvPr/>
        </p:nvSpPr>
        <p:spPr>
          <a:xfrm>
            <a:off x="5469374" y="4889421"/>
            <a:ext cx="3705344" cy="702707"/>
          </a:xfrm>
          <a:prstGeom prst="rect">
            <a:avLst/>
          </a:prstGeom>
          <a:noFill/>
          <a:ln/>
        </p:spPr>
        <p:txBody>
          <a:bodyPr wrap="square" rtlCol="0" anchor="t"/>
          <a:lstStyle/>
          <a:p>
            <a:pPr marL="0" indent="0">
              <a:lnSpc>
                <a:spcPts val="2767"/>
              </a:lnSpc>
              <a:buNone/>
            </a:pPr>
            <a:endParaRPr lang="en-US" sz="2213" dirty="0"/>
          </a:p>
        </p:txBody>
      </p:sp>
      <p:sp>
        <p:nvSpPr>
          <p:cNvPr id="10" name="Text 5"/>
          <p:cNvSpPr/>
          <p:nvPr/>
        </p:nvSpPr>
        <p:spPr>
          <a:xfrm>
            <a:off x="5469374" y="5830967"/>
            <a:ext cx="3705344" cy="1529239"/>
          </a:xfrm>
          <a:prstGeom prst="rect">
            <a:avLst/>
          </a:prstGeom>
          <a:noFill/>
          <a:ln/>
        </p:spPr>
        <p:txBody>
          <a:bodyPr wrap="square" rtlCol="0" anchor="t"/>
          <a:lstStyle/>
          <a:p>
            <a:pPr marL="0" indent="0">
              <a:lnSpc>
                <a:spcPts val="3010"/>
              </a:lnSpc>
              <a:buNone/>
            </a:pPr>
            <a:endParaRPr lang="en-US" sz="1881" dirty="0"/>
          </a:p>
        </p:txBody>
      </p:sp>
      <p:sp>
        <p:nvSpPr>
          <p:cNvPr id="12" name="Text 6"/>
          <p:cNvSpPr/>
          <p:nvPr/>
        </p:nvSpPr>
        <p:spPr>
          <a:xfrm>
            <a:off x="9765268" y="3810119"/>
            <a:ext cx="2882741" cy="351353"/>
          </a:xfrm>
          <a:prstGeom prst="rect">
            <a:avLst/>
          </a:prstGeom>
          <a:noFill/>
          <a:ln/>
        </p:spPr>
        <p:txBody>
          <a:bodyPr wrap="none" rtlCol="0" anchor="t"/>
          <a:lstStyle/>
          <a:p>
            <a:pPr marL="0" indent="0">
              <a:lnSpc>
                <a:spcPts val="2767"/>
              </a:lnSpc>
              <a:buNone/>
            </a:pPr>
            <a:endParaRPr lang="en-US" sz="2213" dirty="0"/>
          </a:p>
        </p:txBody>
      </p:sp>
      <p:sp>
        <p:nvSpPr>
          <p:cNvPr id="13" name="Text 7"/>
          <p:cNvSpPr/>
          <p:nvPr/>
        </p:nvSpPr>
        <p:spPr>
          <a:xfrm>
            <a:off x="9765268" y="4400312"/>
            <a:ext cx="3705344" cy="1529239"/>
          </a:xfrm>
          <a:prstGeom prst="rect">
            <a:avLst/>
          </a:prstGeom>
          <a:noFill/>
          <a:ln/>
        </p:spPr>
        <p:txBody>
          <a:bodyPr wrap="square" rtlCol="0" anchor="t"/>
          <a:lstStyle/>
          <a:p>
            <a:pPr marL="0" indent="0">
              <a:lnSpc>
                <a:spcPts val="3010"/>
              </a:lnSpc>
              <a:buNone/>
            </a:pPr>
            <a:endParaRPr lang="en-US" sz="1881" dirty="0"/>
          </a:p>
        </p:txBody>
      </p:sp>
      <p:pic>
        <p:nvPicPr>
          <p:cNvPr id="8" name="Picture 7">
            <a:extLst>
              <a:ext uri="{FF2B5EF4-FFF2-40B4-BE49-F238E27FC236}">
                <a16:creationId xmlns:a16="http://schemas.microsoft.com/office/drawing/2014/main" id="{6597DE88-C993-BF22-B4B8-70A0AB94A807}"/>
              </a:ext>
            </a:extLst>
          </p:cNvPr>
          <p:cNvPicPr>
            <a:picLocks noChangeAspect="1"/>
          </p:cNvPicPr>
          <p:nvPr/>
        </p:nvPicPr>
        <p:blipFill>
          <a:blip r:embed="rId4"/>
          <a:stretch>
            <a:fillRect/>
          </a:stretch>
        </p:blipFill>
        <p:spPr>
          <a:xfrm>
            <a:off x="1311802" y="4575952"/>
            <a:ext cx="3826766" cy="3458996"/>
          </a:xfrm>
          <a:prstGeom prst="rect">
            <a:avLst/>
          </a:prstGeom>
        </p:spPr>
      </p:pic>
      <p:pic>
        <p:nvPicPr>
          <p:cNvPr id="15" name="Picture 14">
            <a:extLst>
              <a:ext uri="{FF2B5EF4-FFF2-40B4-BE49-F238E27FC236}">
                <a16:creationId xmlns:a16="http://schemas.microsoft.com/office/drawing/2014/main" id="{BD5BCB31-709E-BA7F-E544-65B9A273990E}"/>
              </a:ext>
            </a:extLst>
          </p:cNvPr>
          <p:cNvPicPr>
            <a:picLocks noChangeAspect="1"/>
          </p:cNvPicPr>
          <p:nvPr/>
        </p:nvPicPr>
        <p:blipFill>
          <a:blip r:embed="rId5"/>
          <a:stretch>
            <a:fillRect/>
          </a:stretch>
        </p:blipFill>
        <p:spPr>
          <a:xfrm>
            <a:off x="1273344" y="1341316"/>
            <a:ext cx="3865224" cy="3039985"/>
          </a:xfrm>
          <a:prstGeom prst="rect">
            <a:avLst/>
          </a:prstGeom>
        </p:spPr>
      </p:pic>
      <p:pic>
        <p:nvPicPr>
          <p:cNvPr id="17" name="Picture 16">
            <a:extLst>
              <a:ext uri="{FF2B5EF4-FFF2-40B4-BE49-F238E27FC236}">
                <a16:creationId xmlns:a16="http://schemas.microsoft.com/office/drawing/2014/main" id="{A10C5899-A886-B5F4-88EB-6DBC59A19A0B}"/>
              </a:ext>
            </a:extLst>
          </p:cNvPr>
          <p:cNvPicPr>
            <a:picLocks noChangeAspect="1"/>
          </p:cNvPicPr>
          <p:nvPr/>
        </p:nvPicPr>
        <p:blipFill>
          <a:blip r:embed="rId6"/>
          <a:stretch>
            <a:fillRect/>
          </a:stretch>
        </p:blipFill>
        <p:spPr>
          <a:xfrm>
            <a:off x="7489563" y="1341317"/>
            <a:ext cx="3903453" cy="3039984"/>
          </a:xfrm>
          <a:prstGeom prst="rect">
            <a:avLst/>
          </a:prstGeom>
        </p:spPr>
      </p:pic>
      <p:pic>
        <p:nvPicPr>
          <p:cNvPr id="19" name="Picture 18">
            <a:extLst>
              <a:ext uri="{FF2B5EF4-FFF2-40B4-BE49-F238E27FC236}">
                <a16:creationId xmlns:a16="http://schemas.microsoft.com/office/drawing/2014/main" id="{DDC198BA-28CE-0FB9-89D3-EB6604959E6B}"/>
              </a:ext>
            </a:extLst>
          </p:cNvPr>
          <p:cNvPicPr>
            <a:picLocks noChangeAspect="1"/>
          </p:cNvPicPr>
          <p:nvPr/>
        </p:nvPicPr>
        <p:blipFill>
          <a:blip r:embed="rId7"/>
          <a:stretch>
            <a:fillRect/>
          </a:stretch>
        </p:blipFill>
        <p:spPr>
          <a:xfrm>
            <a:off x="7493112" y="4758202"/>
            <a:ext cx="3899904" cy="3295904"/>
          </a:xfrm>
          <a:prstGeom prst="rect">
            <a:avLst/>
          </a:prstGeom>
        </p:spPr>
      </p:pic>
    </p:spTree>
    <p:extLst>
      <p:ext uri="{BB962C8B-B14F-4D97-AF65-F5344CB8AC3E}">
        <p14:creationId xmlns:p14="http://schemas.microsoft.com/office/powerpoint/2010/main" val="37490973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TotalTime>
  <Words>1035</Words>
  <Application>Microsoft Office PowerPoint</Application>
  <PresentationFormat>Custom</PresentationFormat>
  <Paragraphs>126</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Cabin</vt:lpstr>
      <vt:lpstr>Unbounded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Abdul Rehman Mohammed</cp:lastModifiedBy>
  <cp:revision>15</cp:revision>
  <dcterms:created xsi:type="dcterms:W3CDTF">2024-08-13T06:59:17Z</dcterms:created>
  <dcterms:modified xsi:type="dcterms:W3CDTF">2024-08-13T07:48:56Z</dcterms:modified>
</cp:coreProperties>
</file>